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40"/>
  </p:notesMasterIdLst>
  <p:handoutMasterIdLst>
    <p:handoutMasterId r:id="rId241"/>
  </p:handoutMasterIdLst>
  <p:sldIdLst>
    <p:sldId id="454" r:id="rId2"/>
    <p:sldId id="277" r:id="rId3"/>
    <p:sldId id="276" r:id="rId4"/>
    <p:sldId id="450" r:id="rId5"/>
    <p:sldId id="456" r:id="rId6"/>
    <p:sldId id="493" r:id="rId7"/>
    <p:sldId id="265" r:id="rId8"/>
    <p:sldId id="533" r:id="rId9"/>
    <p:sldId id="259" r:id="rId10"/>
    <p:sldId id="510" r:id="rId11"/>
    <p:sldId id="534" r:id="rId12"/>
    <p:sldId id="652" r:id="rId13"/>
    <p:sldId id="511" r:id="rId14"/>
    <p:sldId id="653" r:id="rId15"/>
    <p:sldId id="528" r:id="rId16"/>
    <p:sldId id="529" r:id="rId17"/>
    <p:sldId id="531" r:id="rId18"/>
    <p:sldId id="532" r:id="rId19"/>
    <p:sldId id="547" r:id="rId20"/>
    <p:sldId id="457" r:id="rId21"/>
    <p:sldId id="279" r:id="rId22"/>
    <p:sldId id="449" r:id="rId23"/>
    <p:sldId id="280" r:id="rId24"/>
    <p:sldId id="281" r:id="rId25"/>
    <p:sldId id="284" r:id="rId26"/>
    <p:sldId id="285" r:id="rId27"/>
    <p:sldId id="286" r:id="rId28"/>
    <p:sldId id="287" r:id="rId29"/>
    <p:sldId id="289" r:id="rId30"/>
    <p:sldId id="290" r:id="rId31"/>
    <p:sldId id="581" r:id="rId32"/>
    <p:sldId id="292" r:id="rId33"/>
    <p:sldId id="649" r:id="rId34"/>
    <p:sldId id="293" r:id="rId35"/>
    <p:sldId id="294" r:id="rId36"/>
    <p:sldId id="295" r:id="rId37"/>
    <p:sldId id="648" r:id="rId38"/>
    <p:sldId id="455" r:id="rId39"/>
    <p:sldId id="642" r:id="rId40"/>
    <p:sldId id="296" r:id="rId41"/>
    <p:sldId id="506" r:id="rId42"/>
    <p:sldId id="574" r:id="rId43"/>
    <p:sldId id="548" r:id="rId44"/>
    <p:sldId id="564" r:id="rId45"/>
    <p:sldId id="525" r:id="rId46"/>
    <p:sldId id="469" r:id="rId47"/>
    <p:sldId id="527" r:id="rId48"/>
    <p:sldId id="298" r:id="rId49"/>
    <p:sldId id="299" r:id="rId50"/>
    <p:sldId id="300" r:id="rId51"/>
    <p:sldId id="524" r:id="rId52"/>
    <p:sldId id="487" r:id="rId53"/>
    <p:sldId id="546" r:id="rId54"/>
    <p:sldId id="573" r:id="rId55"/>
    <p:sldId id="488" r:id="rId56"/>
    <p:sldId id="489" r:id="rId57"/>
    <p:sldId id="584" r:id="rId58"/>
    <p:sldId id="490" r:id="rId59"/>
    <p:sldId id="654" r:id="rId60"/>
    <p:sldId id="507" r:id="rId61"/>
    <p:sldId id="508" r:id="rId62"/>
    <p:sldId id="494" r:id="rId63"/>
    <p:sldId id="501" r:id="rId64"/>
    <p:sldId id="498" r:id="rId65"/>
    <p:sldId id="542" r:id="rId66"/>
    <p:sldId id="303" r:id="rId67"/>
    <p:sldId id="304" r:id="rId68"/>
    <p:sldId id="474" r:id="rId69"/>
    <p:sldId id="305" r:id="rId70"/>
    <p:sldId id="650" r:id="rId71"/>
    <p:sldId id="307" r:id="rId72"/>
    <p:sldId id="308" r:id="rId73"/>
    <p:sldId id="309" r:id="rId74"/>
    <p:sldId id="310" r:id="rId75"/>
    <p:sldId id="311" r:id="rId76"/>
    <p:sldId id="443" r:id="rId77"/>
    <p:sldId id="312" r:id="rId78"/>
    <p:sldId id="513" r:id="rId79"/>
    <p:sldId id="554" r:id="rId80"/>
    <p:sldId id="313" r:id="rId81"/>
    <p:sldId id="314" r:id="rId82"/>
    <p:sldId id="633" r:id="rId83"/>
    <p:sldId id="516" r:id="rId84"/>
    <p:sldId id="315" r:id="rId85"/>
    <p:sldId id="476" r:id="rId86"/>
    <p:sldId id="582" r:id="rId87"/>
    <p:sldId id="583" r:id="rId88"/>
    <p:sldId id="577" r:id="rId89"/>
    <p:sldId id="318" r:id="rId90"/>
    <p:sldId id="514" r:id="rId91"/>
    <p:sldId id="592" r:id="rId92"/>
    <p:sldId id="319" r:id="rId93"/>
    <p:sldId id="316" r:id="rId94"/>
    <p:sldId id="317" r:id="rId95"/>
    <p:sldId id="444" r:id="rId96"/>
    <p:sldId id="320" r:id="rId97"/>
    <p:sldId id="321" r:id="rId98"/>
    <p:sldId id="499" r:id="rId99"/>
    <p:sldId id="585" r:id="rId100"/>
    <p:sldId id="586" r:id="rId101"/>
    <p:sldId id="496" r:id="rId102"/>
    <p:sldId id="322" r:id="rId103"/>
    <p:sldId id="323" r:id="rId104"/>
    <p:sldId id="324" r:id="rId105"/>
    <p:sldId id="325" r:id="rId106"/>
    <p:sldId id="326" r:id="rId107"/>
    <p:sldId id="327" r:id="rId108"/>
    <p:sldId id="495" r:id="rId109"/>
    <p:sldId id="475" r:id="rId110"/>
    <p:sldId id="517" r:id="rId111"/>
    <p:sldId id="594" r:id="rId112"/>
    <p:sldId id="330" r:id="rId113"/>
    <p:sldId id="331" r:id="rId114"/>
    <p:sldId id="332" r:id="rId115"/>
    <p:sldId id="458" r:id="rId116"/>
    <p:sldId id="333" r:id="rId117"/>
    <p:sldId id="334" r:id="rId118"/>
    <p:sldId id="335" r:id="rId119"/>
    <p:sldId id="336" r:id="rId120"/>
    <p:sldId id="337" r:id="rId121"/>
    <p:sldId id="338" r:id="rId122"/>
    <p:sldId id="340" r:id="rId123"/>
    <p:sldId id="341" r:id="rId124"/>
    <p:sldId id="342" r:id="rId125"/>
    <p:sldId id="343" r:id="rId126"/>
    <p:sldId id="345" r:id="rId127"/>
    <p:sldId id="344" r:id="rId128"/>
    <p:sldId id="483" r:id="rId129"/>
    <p:sldId id="347" r:id="rId130"/>
    <p:sldId id="348" r:id="rId131"/>
    <p:sldId id="578" r:id="rId132"/>
    <p:sldId id="521" r:id="rId133"/>
    <p:sldId id="353" r:id="rId134"/>
    <p:sldId id="470" r:id="rId135"/>
    <p:sldId id="477" r:id="rId136"/>
    <p:sldId id="354" r:id="rId137"/>
    <p:sldId id="358" r:id="rId138"/>
    <p:sldId id="359" r:id="rId139"/>
    <p:sldId id="361" r:id="rId140"/>
    <p:sldId id="362" r:id="rId141"/>
    <p:sldId id="364" r:id="rId142"/>
    <p:sldId id="365" r:id="rId143"/>
    <p:sldId id="367" r:id="rId144"/>
    <p:sldId id="368" r:id="rId145"/>
    <p:sldId id="369" r:id="rId146"/>
    <p:sldId id="370" r:id="rId147"/>
    <p:sldId id="441" r:id="rId148"/>
    <p:sldId id="371" r:id="rId149"/>
    <p:sldId id="372" r:id="rId150"/>
    <p:sldId id="373" r:id="rId151"/>
    <p:sldId id="374" r:id="rId152"/>
    <p:sldId id="632" r:id="rId153"/>
    <p:sldId id="376" r:id="rId154"/>
    <p:sldId id="380" r:id="rId155"/>
    <p:sldId id="381" r:id="rId156"/>
    <p:sldId id="382" r:id="rId157"/>
    <p:sldId id="566" r:id="rId158"/>
    <p:sldId id="383" r:id="rId159"/>
    <p:sldId id="526" r:id="rId160"/>
    <p:sldId id="384" r:id="rId161"/>
    <p:sldId id="379" r:id="rId162"/>
    <p:sldId id="387" r:id="rId163"/>
    <p:sldId id="388" r:id="rId164"/>
    <p:sldId id="389" r:id="rId165"/>
    <p:sldId id="590" r:id="rId166"/>
    <p:sldId id="465" r:id="rId167"/>
    <p:sldId id="392" r:id="rId168"/>
    <p:sldId id="591" r:id="rId169"/>
    <p:sldId id="394" r:id="rId170"/>
    <p:sldId id="395" r:id="rId171"/>
    <p:sldId id="396" r:id="rId172"/>
    <p:sldId id="397" r:id="rId173"/>
    <p:sldId id="398" r:id="rId174"/>
    <p:sldId id="478" r:id="rId175"/>
    <p:sldId id="402" r:id="rId176"/>
    <p:sldId id="466" r:id="rId177"/>
    <p:sldId id="403" r:id="rId178"/>
    <p:sldId id="404" r:id="rId179"/>
    <p:sldId id="405" r:id="rId180"/>
    <p:sldId id="408" r:id="rId181"/>
    <p:sldId id="655" r:id="rId182"/>
    <p:sldId id="409" r:id="rId183"/>
    <p:sldId id="410" r:id="rId184"/>
    <p:sldId id="411" r:id="rId185"/>
    <p:sldId id="413" r:id="rId186"/>
    <p:sldId id="415" r:id="rId187"/>
    <p:sldId id="416" r:id="rId188"/>
    <p:sldId id="417" r:id="rId189"/>
    <p:sldId id="418" r:id="rId190"/>
    <p:sldId id="419" r:id="rId191"/>
    <p:sldId id="420" r:id="rId192"/>
    <p:sldId id="421" r:id="rId193"/>
    <p:sldId id="597" r:id="rId194"/>
    <p:sldId id="598" r:id="rId195"/>
    <p:sldId id="599" r:id="rId196"/>
    <p:sldId id="600" r:id="rId197"/>
    <p:sldId id="601" r:id="rId198"/>
    <p:sldId id="602" r:id="rId199"/>
    <p:sldId id="603" r:id="rId200"/>
    <p:sldId id="604" r:id="rId201"/>
    <p:sldId id="605" r:id="rId202"/>
    <p:sldId id="606" r:id="rId203"/>
    <p:sldId id="608" r:id="rId204"/>
    <p:sldId id="609" r:id="rId205"/>
    <p:sldId id="645" r:id="rId206"/>
    <p:sldId id="646" r:id="rId207"/>
    <p:sldId id="647" r:id="rId208"/>
    <p:sldId id="596" r:id="rId209"/>
    <p:sldId id="637" r:id="rId210"/>
    <p:sldId id="634" r:id="rId211"/>
    <p:sldId id="635" r:id="rId212"/>
    <p:sldId id="638" r:id="rId213"/>
    <p:sldId id="639" r:id="rId214"/>
    <p:sldId id="625" r:id="rId215"/>
    <p:sldId id="626" r:id="rId216"/>
    <p:sldId id="640" r:id="rId217"/>
    <p:sldId id="627" r:id="rId218"/>
    <p:sldId id="628" r:id="rId219"/>
    <p:sldId id="641" r:id="rId220"/>
    <p:sldId id="618" r:id="rId221"/>
    <p:sldId id="619" r:id="rId222"/>
    <p:sldId id="620" r:id="rId223"/>
    <p:sldId id="621" r:id="rId224"/>
    <p:sldId id="622" r:id="rId225"/>
    <p:sldId id="610" r:id="rId226"/>
    <p:sldId id="611" r:id="rId227"/>
    <p:sldId id="612" r:id="rId228"/>
    <p:sldId id="613" r:id="rId229"/>
    <p:sldId id="614" r:id="rId230"/>
    <p:sldId id="615" r:id="rId231"/>
    <p:sldId id="616" r:id="rId232"/>
    <p:sldId id="617" r:id="rId233"/>
    <p:sldId id="643" r:id="rId234"/>
    <p:sldId id="629" r:id="rId235"/>
    <p:sldId id="630" r:id="rId236"/>
    <p:sldId id="636" r:id="rId237"/>
    <p:sldId id="523" r:id="rId238"/>
    <p:sldId id="505" r:id="rId239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493"/>
            <p14:sldId id="265"/>
            <p14:sldId id="533"/>
            <p14:sldId id="259"/>
            <p14:sldId id="510"/>
            <p14:sldId id="534"/>
            <p14:sldId id="652"/>
            <p14:sldId id="511"/>
            <p14:sldId id="653"/>
            <p14:sldId id="528"/>
            <p14:sldId id="529"/>
            <p14:sldId id="531"/>
            <p14:sldId id="532"/>
            <p14:sldId id="547"/>
            <p14:sldId id="457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6"/>
            <p14:sldId id="287"/>
            <p14:sldId id="289"/>
            <p14:sldId id="290"/>
            <p14:sldId id="581"/>
            <p14:sldId id="292"/>
            <p14:sldId id="649"/>
            <p14:sldId id="293"/>
            <p14:sldId id="294"/>
            <p14:sldId id="295"/>
            <p14:sldId id="648"/>
            <p14:sldId id="455"/>
            <p14:sldId id="642"/>
            <p14:sldId id="296"/>
            <p14:sldId id="506"/>
            <p14:sldId id="574"/>
            <p14:sldId id="548"/>
            <p14:sldId id="564"/>
            <p14:sldId id="525"/>
            <p14:sldId id="469"/>
            <p14:sldId id="527"/>
            <p14:sldId id="298"/>
            <p14:sldId id="299"/>
            <p14:sldId id="300"/>
            <p14:sldId id="524"/>
            <p14:sldId id="487"/>
            <p14:sldId id="546"/>
            <p14:sldId id="573"/>
            <p14:sldId id="488"/>
            <p14:sldId id="489"/>
            <p14:sldId id="584"/>
            <p14:sldId id="490"/>
            <p14:sldId id="654"/>
            <p14:sldId id="507"/>
            <p14:sldId id="508"/>
            <p14:sldId id="494"/>
            <p14:sldId id="501"/>
            <p14:sldId id="498"/>
            <p14:sldId id="542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7"/>
            <p14:sldId id="308"/>
            <p14:sldId id="309"/>
            <p14:sldId id="310"/>
            <p14:sldId id="311"/>
            <p14:sldId id="443"/>
            <p14:sldId id="312"/>
            <p14:sldId id="513"/>
            <p14:sldId id="554"/>
            <p14:sldId id="313"/>
            <p14:sldId id="314"/>
            <p14:sldId id="633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9"/>
            <p14:sldId id="316"/>
            <p14:sldId id="317"/>
            <p14:sldId id="444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6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458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5"/>
            <p14:sldId id="344"/>
            <p14:sldId id="483"/>
            <p14:sldId id="347"/>
            <p14:sldId id="348"/>
            <p14:sldId id="578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59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441"/>
            <p14:sldId id="371"/>
            <p14:sldId id="372"/>
            <p14:sldId id="373"/>
            <p14:sldId id="374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398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09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0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8"/>
            <p14:sldId id="609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66"/>
    <a:srgbClr val="005AA9"/>
    <a:srgbClr val="7F7F7F"/>
    <a:srgbClr val="8CED79"/>
    <a:srgbClr val="414146"/>
    <a:srgbClr val="F7A25B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 autoAdjust="0"/>
    <p:restoredTop sz="72842" autoAdjust="0"/>
  </p:normalViewPr>
  <p:slideViewPr>
    <p:cSldViewPr>
      <p:cViewPr>
        <p:scale>
          <a:sx n="150" d="100"/>
          <a:sy n="150" d="100"/>
        </p:scale>
        <p:origin x="-372" y="-11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3138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handoutMaster" Target="handoutMasters/handout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commentAuthors" Target="commentAuthor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theme" Target="theme/theme1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tableStyles" Target="tableStyle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 smtClean="0"/>
            <a:t>Compile Time</a:t>
          </a:r>
          <a:endParaRPr lang="en-US" sz="1400"/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 smtClean="0"/>
            <a:t>Link Time</a:t>
          </a:r>
          <a:endParaRPr lang="en-US" sz="1400"/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 smtClean="0"/>
            <a:t>Load Time</a:t>
          </a:r>
          <a:endParaRPr lang="en-US" sz="1400"/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Entwickler</a:t>
          </a:r>
          <a:endParaRPr lang="en-US" sz="1400"/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 smtClean="0"/>
            <a:t>1x je </a:t>
          </a:r>
          <a:r>
            <a:rPr lang="de-DE" sz="1400" smtClean="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 smtClean="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 smtClean="0"/>
            <a:t>Initiator</a:t>
          </a:r>
          <a:r>
            <a:rPr lang="en-US" sz="1400" smtClean="0"/>
            <a:t>: </a:t>
          </a:r>
          <a:r>
            <a:rPr lang="de-DE" sz="1400" smtClean="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 smtClean="0"/>
            <a:t>Durchgeführt</a:t>
          </a:r>
          <a:r>
            <a:rPr lang="de-DE" sz="1400" smtClean="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5.jpe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 smtClean="0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#include &lt;iostream&gt;</a:t>
            </a:r>
          </a:p>
          <a:p>
            <a:r>
              <a:rPr lang="en-US" smtClean="0"/>
              <a:t>int main() {</a:t>
            </a:r>
          </a:p>
          <a:p>
            <a:r>
              <a:rPr lang="en-US" smtClean="0"/>
              <a:t>  std::cout</a:t>
            </a:r>
          </a:p>
          <a:p>
            <a:r>
              <a:rPr lang="en-US" smtClean="0"/>
              <a:t>     &lt;&lt; "Welcome!"</a:t>
            </a:r>
          </a:p>
          <a:p>
            <a:r>
              <a:rPr lang="en-US" smtClean="0"/>
              <a:t>    &lt;&lt; std::endl;</a:t>
            </a:r>
          </a:p>
          <a:p>
            <a:r>
              <a:rPr lang="en-US" smtClean="0"/>
              <a:t>}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BB2C5E9-B6DB-4150-A341-FD4DFCE5FA1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30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 Trennung in Header-</a:t>
            </a:r>
            <a:r>
              <a:rPr lang="de-DE" altLang="de-DE" baseline="0" smtClean="0">
                <a:latin typeface="Times New Roman" pitchFamily="16" charset="0"/>
              </a:rPr>
              <a:t> und Implementierungsdatei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Pro</a:t>
            </a:r>
            <a:r>
              <a:rPr lang="de-DE" altLang="de-DE" smtClean="0">
                <a:latin typeface="Times New Roman" pitchFamily="16" charset="0"/>
              </a:rPr>
              <a:t>: Trennung von Interface und Implementierung. Bessere Übersichtlichkeit?</a:t>
            </a:r>
          </a:p>
          <a:p>
            <a:r>
              <a:rPr lang="de-DE" altLang="de-DE" smtClean="0">
                <a:latin typeface="Times New Roman" pitchFamily="16" charset="0"/>
              </a:rPr>
              <a:t>	</a:t>
            </a:r>
            <a:r>
              <a:rPr lang="de-DE" altLang="de-DE" b="1" smtClean="0">
                <a:latin typeface="Times New Roman" pitchFamily="16" charset="0"/>
              </a:rPr>
              <a:t>Contra</a:t>
            </a:r>
            <a:r>
              <a:rPr lang="de-DE" altLang="de-DE" smtClean="0">
                <a:latin typeface="Times New Roman" pitchFamily="16" charset="0"/>
              </a:rPr>
              <a:t>: (Manchmal ist eine Implementierung im Header aus technischen Gründen notwendig. Bei Veränderungen an der .h-Datei müssen alle abhängigen Dateien neu kompiliert werden (wg. #</a:t>
            </a:r>
            <a:r>
              <a:rPr lang="de-DE" altLang="de-DE" err="1" smtClean="0">
                <a:latin typeface="Times New Roman" pitchFamily="16" charset="0"/>
              </a:rPr>
              <a:t>include</a:t>
            </a:r>
            <a:r>
              <a:rPr lang="de-DE" altLang="de-DE" smtClean="0">
                <a:latin typeface="Times New Roman" pitchFamily="16" charset="0"/>
              </a:rPr>
              <a:t>)) </a:t>
            </a:r>
            <a:r>
              <a:rPr lang="de-DE" altLang="de-DE" smtClean="0">
                <a:latin typeface="Times New Roman" pitchFamily="16" charset="0"/>
                <a:sym typeface="Wingdings" panose="05000000000000000000" pitchFamily="2" charset="2"/>
              </a:rPr>
              <a:t> Das ist kein Gegenargument, da bei "gemischter"</a:t>
            </a:r>
            <a:r>
              <a:rPr lang="de-DE" altLang="de-DE" baseline="0" smtClean="0">
                <a:latin typeface="Times New Roman" pitchFamily="16" charset="0"/>
                <a:sym typeface="Wingdings" panose="05000000000000000000" pitchFamily="2" charset="2"/>
              </a:rPr>
              <a:t> Implementierung sogar noch häufiger neu kompiliert werden müsste!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3072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072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072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D2756FA0-E0E1-4328-AEE8-01CAFD59F30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8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(vgl auch: https://en.wikibooks.org/wiki/C%2B%2B_Programming/Programming_Languages/Comparisons/Java )</a:t>
            </a:r>
          </a:p>
          <a:p>
            <a:pPr>
              <a:defRPr/>
            </a:pPr>
            <a:r>
              <a:rPr lang="de-DE" smtClean="0"/>
              <a:t>Java: </a:t>
            </a:r>
          </a:p>
          <a:p>
            <a:pPr>
              <a:defRPr/>
            </a:pPr>
            <a:r>
              <a:rPr lang="de-DE" smtClean="0"/>
              <a:t>+ plattformunabhängige Repräsentation</a:t>
            </a:r>
          </a:p>
          <a:p>
            <a:pPr>
              <a:defRPr/>
            </a:pPr>
            <a:r>
              <a:rPr lang="de-DE" smtClean="0"/>
              <a:t>+ JVM fördert Entwicklung anderer Sprachen (Scala, Groovy, </a:t>
            </a:r>
            <a:r>
              <a:rPr lang="de-DE" err="1" smtClean="0"/>
              <a:t>Clojure</a:t>
            </a:r>
            <a:r>
              <a:rPr lang="de-DE" smtClean="0"/>
              <a:t>,...) -&gt; Wettbewerbsvorteil?</a:t>
            </a:r>
          </a:p>
          <a:p>
            <a:pPr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langsamer als C++ (???)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nur dynamisches Linken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>
              <a:buFontTx/>
              <a:buNone/>
              <a:defRPr/>
            </a:pPr>
            <a:r>
              <a:rPr lang="de-DE" smtClean="0"/>
              <a:t>C++  </a:t>
            </a:r>
          </a:p>
          <a:p>
            <a:pPr>
              <a:buFontTx/>
              <a:buNone/>
              <a:defRPr/>
            </a:pPr>
            <a:r>
              <a:rPr lang="de-DE" smtClean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smtClean="0"/>
              <a:t>+ Leistungsfähigkeit?  </a:t>
            </a:r>
          </a:p>
          <a:p>
            <a:pPr>
              <a:buFontTx/>
              <a:buNone/>
              <a:defRPr/>
            </a:pP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endParaRPr lang="de-DE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https://stackoverflow.com/questions/2095277/difference-bettwen-c-and-java-compilation-process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Anders als bspw. in Ruby,</a:t>
            </a:r>
            <a:r>
              <a:rPr lang="en-US" baseline="0" smtClean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#2 - Wie ist es möglich, dass man erfolgreich kompilieren aber nicht linken kann?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* Header eine Bibliothek sind vorhanden, aber die eigentlich Bibliothek fehlt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Funktion im Header deklariert, aber es gibt keine </a:t>
            </a:r>
            <a:r>
              <a:rPr lang="de-DE" altLang="de-DE" baseline="0" err="1" smtClean="0">
                <a:latin typeface="Times New Roman" pitchFamily="16" charset="0"/>
              </a:rPr>
              <a:t>cpp</a:t>
            </a:r>
            <a:r>
              <a:rPr lang="de-DE" altLang="de-DE" baseline="0" smtClean="0">
                <a:latin typeface="Times New Roman" pitchFamily="16" charset="0"/>
              </a:rPr>
              <a:t>-/o-Datei, die eine Implementierung liefert</a:t>
            </a:r>
            <a:br>
              <a:rPr lang="de-DE" altLang="de-DE" baseline="0" smtClean="0">
                <a:latin typeface="Times New Roman" pitchFamily="16" charset="0"/>
              </a:rPr>
            </a:br>
            <a:r>
              <a:rPr lang="de-DE" altLang="de-DE" baseline="0" smtClean="0">
                <a:latin typeface="Times New Roman" pitchFamily="16" charset="0"/>
              </a:rPr>
              <a:t>	* Es gibt mehr als eine Implementierung derselben Funktion (</a:t>
            </a:r>
            <a:r>
              <a:rPr lang="de-DE" altLang="de-DE" baseline="0" err="1" smtClean="0">
                <a:latin typeface="Times New Roman" pitchFamily="16" charset="0"/>
              </a:rPr>
              <a:t>One</a:t>
            </a:r>
            <a:r>
              <a:rPr lang="de-DE" altLang="de-DE" baseline="0" smtClean="0">
                <a:latin typeface="Times New Roman" pitchFamily="16" charset="0"/>
              </a:rPr>
              <a:t> Definition </a:t>
            </a:r>
            <a:r>
              <a:rPr lang="de-DE" altLang="de-DE" baseline="0" err="1" smtClean="0">
                <a:latin typeface="Times New Roman" pitchFamily="16" charset="0"/>
              </a:rPr>
              <a:t>Rule</a:t>
            </a:r>
            <a:r>
              <a:rPr lang="de-DE" altLang="de-DE" baseline="0" smtClean="0">
                <a:latin typeface="Times New Roman" pitchFamily="16" charset="0"/>
              </a:rPr>
              <a:t> verletzt, https://en.wikipedia.org/wiki/One_Definition_Rule)</a:t>
            </a:r>
            <a:br>
              <a:rPr lang="de-DE" altLang="de-DE" baseline="0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#3 - Ist der Präprozessor wirklich "böse"?  Wieso?  Ist dies bei allen Sprachen der Fall?</a:t>
            </a:r>
          </a:p>
          <a:p>
            <a:r>
              <a:rPr lang="de-DE" altLang="de-DE" smtClean="0">
                <a:latin typeface="Times New Roman" pitchFamily="16" charset="0"/>
              </a:rPr>
              <a:t>	Präprozessor = Codegenerator.</a:t>
            </a:r>
          </a:p>
          <a:p>
            <a:r>
              <a:rPr lang="de-DE" altLang="de-DE" smtClean="0">
                <a:latin typeface="Times New Roman" pitchFamily="16" charset="0"/>
              </a:rPr>
              <a:t>	Gängiges Problem: Automatische Prozesse können sehr komplex werden und sind schwer zu debuggen (interagierende Regeln…)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Andere Sprachen: </a:t>
            </a:r>
          </a:p>
          <a:p>
            <a:r>
              <a:rPr lang="de-DE" altLang="de-DE" smtClean="0">
                <a:latin typeface="Times New Roman" pitchFamily="16" charset="0"/>
              </a:rPr>
              <a:t>	- LaTeX: OK (eigene Makros</a:t>
            </a:r>
            <a:r>
              <a:rPr lang="de-DE" altLang="de-DE" baseline="0" smtClean="0">
                <a:latin typeface="Times New Roman" pitchFamily="16" charset="0"/>
              </a:rPr>
              <a:t> in </a:t>
            </a:r>
            <a:r>
              <a:rPr lang="de-DE" altLang="de-DE" baseline="0" err="1" smtClean="0">
                <a:latin typeface="Times New Roman" pitchFamily="16" charset="0"/>
              </a:rPr>
              <a:t>TeX</a:t>
            </a:r>
            <a:r>
              <a:rPr lang="de-DE" altLang="de-DE" baseline="0" smtClean="0">
                <a:latin typeface="Times New Roman" pitchFamily="16" charset="0"/>
              </a:rPr>
              <a:t>/LaTeX: oft schwer zu debuggen)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PHP </a:t>
            </a:r>
            <a:r>
              <a:rPr lang="de-DE" altLang="de-DE" b="1" baseline="0" smtClean="0">
                <a:latin typeface="Times New Roman" pitchFamily="16" charset="0"/>
              </a:rPr>
              <a:t>ist</a:t>
            </a:r>
            <a:r>
              <a:rPr lang="de-DE" altLang="de-DE" b="0" baseline="0" smtClean="0">
                <a:latin typeface="Times New Roman" pitchFamily="16" charset="0"/>
              </a:rPr>
              <a:t> ein Präprozessor.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 	- C+</a:t>
            </a:r>
          </a:p>
          <a:p>
            <a:r>
              <a:rPr lang="de-DE" altLang="de-DE" b="0" baseline="0" smtClean="0">
                <a:latin typeface="Times New Roman" pitchFamily="16" charset="0"/>
              </a:rPr>
              <a:t>	- </a:t>
            </a:r>
            <a:r>
              <a:rPr lang="de-DE" altLang="de-DE" b="0" baseline="0" err="1" smtClean="0">
                <a:latin typeface="Times New Roman" pitchFamily="16" charset="0"/>
              </a:rPr>
              <a:t>VB.Net</a:t>
            </a:r>
            <a:endParaRPr lang="de-DE" altLang="de-DE" b="0" baseline="0" smtClean="0">
              <a:latin typeface="Times New Roman" pitchFamily="16" charset="0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  <a:p>
            <a:r>
              <a:rPr lang="de-DE" altLang="de-DE" b="0" baseline="0" smtClean="0">
                <a:latin typeface="Times New Roman" pitchFamily="16" charset="0"/>
              </a:rPr>
              <a:t>#4 – Änderungen im Header</a:t>
            </a:r>
          </a:p>
          <a:p>
            <a:pPr marL="164901" indent="-164901">
              <a:buFontTx/>
              <a:buChar char="-"/>
            </a:pPr>
            <a:r>
              <a:rPr lang="en-US" b="1" baseline="0" err="1" smtClean="0">
                <a:sym typeface="Wingdings" panose="05000000000000000000" pitchFamily="2" charset="2"/>
              </a:rPr>
              <a:t>Implementierungen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im</a:t>
            </a:r>
            <a:r>
              <a:rPr lang="en-US" b="1" baseline="0" smtClean="0">
                <a:sym typeface="Wingdings" panose="05000000000000000000" pitchFamily="2" charset="2"/>
              </a:rPr>
              <a:t> Header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OK, </a:t>
            </a:r>
            <a:r>
              <a:rPr lang="en-US" baseline="0" err="1" smtClean="0">
                <a:sym typeface="Wingdings" panose="05000000000000000000" pitchFamily="2" charset="2"/>
              </a:rPr>
              <a:t>wenn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sie</a:t>
            </a:r>
            <a:r>
              <a:rPr lang="en-US" baseline="0" smtClean="0">
                <a:sym typeface="Wingdings" panose="05000000000000000000" pitchFamily="2" charset="2"/>
              </a:rPr>
              <a:t> "</a:t>
            </a:r>
            <a:r>
              <a:rPr lang="en-US" baseline="0" err="1" smtClean="0">
                <a:sym typeface="Wingdings" panose="05000000000000000000" pitchFamily="2" charset="2"/>
              </a:rPr>
              <a:t>klein</a:t>
            </a:r>
            <a:r>
              <a:rPr lang="en-US" baseline="0" smtClean="0">
                <a:sym typeface="Wingdings" panose="05000000000000000000" pitchFamily="2" charset="2"/>
              </a:rPr>
              <a:t>" </a:t>
            </a:r>
            <a:r>
              <a:rPr lang="en-US" baseline="0" err="1" smtClean="0">
                <a:sym typeface="Wingdings" panose="05000000000000000000" pitchFamily="2" charset="2"/>
              </a:rPr>
              <a:t>sind</a:t>
            </a:r>
            <a:r>
              <a:rPr lang="en-US" baseline="0" smtClean="0">
                <a:sym typeface="Wingdings" panose="05000000000000000000" pitchFamily="2" charset="2"/>
              </a:rPr>
              <a:t> und </a:t>
            </a:r>
            <a:r>
              <a:rPr lang="en-US" baseline="0" err="1" smtClean="0">
                <a:sym typeface="Wingdings" panose="05000000000000000000" pitchFamily="2" charset="2"/>
              </a:rPr>
              <a:t>sich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nicht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häufig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ändern</a:t>
            </a:r>
            <a:endParaRPr lang="en-US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Problem </a:t>
            </a:r>
            <a:r>
              <a:rPr lang="en-US" b="1" baseline="0" err="1" smtClean="0">
                <a:sym typeface="Wingdings" panose="05000000000000000000" pitchFamily="2" charset="2"/>
              </a:rPr>
              <a:t>bei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="1" baseline="0" err="1" smtClean="0">
                <a:sym typeface="Wingdings" panose="05000000000000000000" pitchFamily="2" charset="2"/>
              </a:rPr>
              <a:t>Änderungen</a:t>
            </a:r>
            <a:r>
              <a:rPr lang="en-US" b="1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</a:t>
            </a:r>
            <a:r>
              <a:rPr lang="en-US" baseline="0" smtClean="0">
                <a:sym typeface="Wingdings" panose="05000000000000000000" pitchFamily="2" charset="2"/>
              </a:rPr>
              <a:t> Header: </a:t>
            </a:r>
            <a:r>
              <a:rPr lang="en-US" baseline="0" err="1" smtClean="0">
                <a:sym typeface="Wingdings" panose="05000000000000000000" pitchFamily="2" charset="2"/>
              </a:rPr>
              <a:t>Alle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abhängigen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Impl-Dateien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müssen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neu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kompiliert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werden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endParaRPr lang="en-US" baseline="0" smtClean="0">
              <a:sym typeface="Wingdings" panose="05000000000000000000" pitchFamily="2" charset="2"/>
            </a:endParaRPr>
          </a:p>
          <a:p>
            <a:r>
              <a:rPr lang="en-US" baseline="0" smtClean="0">
                <a:sym typeface="Wingdings" panose="05000000000000000000" pitchFamily="2" charset="2"/>
              </a:rPr>
              <a:t>#5 – </a:t>
            </a:r>
            <a:r>
              <a:rPr lang="en-US" baseline="0" err="1" smtClean="0">
                <a:sym typeface="Wingdings" panose="05000000000000000000" pitchFamily="2" charset="2"/>
              </a:rPr>
              <a:t>Doku</a:t>
            </a:r>
            <a:r>
              <a:rPr lang="en-US" baseline="0" smtClean="0">
                <a:sym typeface="Wingdings" panose="05000000000000000000" pitchFamily="2" charset="2"/>
              </a:rPr>
              <a:t> wo?</a:t>
            </a:r>
          </a:p>
          <a:p>
            <a:pPr marL="164901" indent="-164901">
              <a:buFontTx/>
              <a:buChar char="-"/>
            </a:pPr>
            <a:r>
              <a:rPr lang="en-US" baseline="0" smtClean="0">
                <a:sym typeface="Wingdings" panose="05000000000000000000" pitchFamily="2" charset="2"/>
              </a:rPr>
              <a:t>Das </a:t>
            </a:r>
            <a:r>
              <a:rPr lang="en-US" baseline="0" err="1" smtClean="0">
                <a:sym typeface="Wingdings" panose="05000000000000000000" pitchFamily="2" charset="2"/>
              </a:rPr>
              <a:t>ist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keine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nebensächlich</a:t>
            </a:r>
            <a:r>
              <a:rPr lang="en-US" baseline="0" smtClean="0">
                <a:sym typeface="Wingdings" panose="05000000000000000000" pitchFamily="2" charset="2"/>
              </a:rPr>
              <a:t> </a:t>
            </a:r>
            <a:r>
              <a:rPr lang="en-US" baseline="0" err="1" smtClean="0">
                <a:sym typeface="Wingdings" panose="05000000000000000000" pitchFamily="2" charset="2"/>
              </a:rPr>
              <a:t>Frage</a:t>
            </a:r>
            <a:r>
              <a:rPr lang="en-US" baseline="0" smtClean="0">
                <a:sym typeface="Wingdings" panose="05000000000000000000" pitchFamily="2" charset="2"/>
              </a:rPr>
              <a:t>.</a:t>
            </a: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Header</a:t>
            </a:r>
            <a:r>
              <a:rPr lang="en-US" b="0" baseline="0" smtClean="0">
                <a:sym typeface="Wingdings" panose="05000000000000000000" pitchFamily="2" charset="2"/>
              </a:rPr>
              <a:t>: Das </a:t>
            </a:r>
            <a:r>
              <a:rPr lang="en-US" b="0" baseline="0" err="1" smtClean="0">
                <a:sym typeface="Wingdings" panose="05000000000000000000" pitchFamily="2" charset="2"/>
              </a:rPr>
              <a:t>ist</a:t>
            </a:r>
            <a:r>
              <a:rPr lang="en-US" b="0" baseline="0" smtClean="0">
                <a:sym typeface="Wingdings" panose="05000000000000000000" pitchFamily="2" charset="2"/>
              </a:rPr>
              <a:t> das, was man </a:t>
            </a:r>
            <a:r>
              <a:rPr lang="en-US" b="0" baseline="0" err="1" smtClean="0">
                <a:sym typeface="Wingdings" panose="05000000000000000000" pitchFamily="2" charset="2"/>
              </a:rPr>
              <a:t>seinen</a:t>
            </a:r>
            <a:r>
              <a:rPr lang="en-US" b="0" baseline="0" smtClean="0">
                <a:sym typeface="Wingdings" panose="05000000000000000000" pitchFamily="2" charset="2"/>
              </a:rPr>
              <a:t> "</a:t>
            </a:r>
            <a:r>
              <a:rPr lang="en-US" b="0" baseline="0" err="1" smtClean="0">
                <a:sym typeface="Wingdings" panose="05000000000000000000" pitchFamily="2" charset="2"/>
              </a:rPr>
              <a:t>Kunden</a:t>
            </a:r>
            <a:r>
              <a:rPr lang="en-US" b="0" baseline="0" smtClean="0">
                <a:sym typeface="Wingdings" panose="05000000000000000000" pitchFamily="2" charset="2"/>
              </a:rPr>
              <a:t>" an die Hand </a:t>
            </a:r>
            <a:r>
              <a:rPr lang="en-US" b="0" baseline="0" err="1" smtClean="0">
                <a:sym typeface="Wingdings" panose="05000000000000000000" pitchFamily="2" charset="2"/>
              </a:rPr>
              <a:t>gibt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daher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sollte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dort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auch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stehen</a:t>
            </a:r>
            <a:endParaRPr lang="en-US" b="0" baseline="0" smtClean="0">
              <a:sym typeface="Wingdings" panose="05000000000000000000" pitchFamily="2" charset="2"/>
            </a:endParaRPr>
          </a:p>
          <a:p>
            <a:pPr marL="164901" indent="-164901">
              <a:buFontTx/>
              <a:buChar char="-"/>
            </a:pPr>
            <a:r>
              <a:rPr lang="en-US" b="1" baseline="0" smtClean="0">
                <a:sym typeface="Wingdings" panose="05000000000000000000" pitchFamily="2" charset="2"/>
              </a:rPr>
              <a:t>Pro </a:t>
            </a:r>
            <a:r>
              <a:rPr lang="en-US" b="1" baseline="0" err="1" smtClean="0">
                <a:sym typeface="Wingdings" panose="05000000000000000000" pitchFamily="2" charset="2"/>
              </a:rPr>
              <a:t>cpp</a:t>
            </a:r>
            <a:r>
              <a:rPr lang="en-US" b="0" baseline="0" smtClean="0">
                <a:sym typeface="Wingdings" panose="05000000000000000000" pitchFamily="2" charset="2"/>
              </a:rPr>
              <a:t>: </a:t>
            </a:r>
            <a:r>
              <a:rPr lang="en-US" b="0" baseline="0" err="1" smtClean="0">
                <a:sym typeface="Wingdings" panose="05000000000000000000" pitchFamily="2" charset="2"/>
              </a:rPr>
              <a:t>Wenn</a:t>
            </a:r>
            <a:r>
              <a:rPr lang="en-US" b="0" baseline="0" smtClean="0">
                <a:sym typeface="Wingdings" panose="05000000000000000000" pitchFamily="2" charset="2"/>
              </a:rPr>
              <a:t> die </a:t>
            </a:r>
            <a:r>
              <a:rPr lang="en-US" b="0" baseline="0" err="1" smtClean="0">
                <a:sym typeface="Wingdings" panose="05000000000000000000" pitchFamily="2" charset="2"/>
              </a:rPr>
              <a:t>Dokumentation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im</a:t>
            </a:r>
            <a:r>
              <a:rPr lang="en-US" b="0" baseline="0" smtClean="0">
                <a:sym typeface="Wingdings" panose="05000000000000000000" pitchFamily="2" charset="2"/>
              </a:rPr>
              <a:t> Header </a:t>
            </a:r>
            <a:r>
              <a:rPr lang="en-US" b="0" baseline="0" err="1" smtClean="0">
                <a:sym typeface="Wingdings" panose="05000000000000000000" pitchFamily="2" charset="2"/>
              </a:rPr>
              <a:t>verändert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wird</a:t>
            </a:r>
            <a:r>
              <a:rPr lang="en-US" b="0" baseline="0" smtClean="0">
                <a:sym typeface="Wingdings" panose="05000000000000000000" pitchFamily="2" charset="2"/>
              </a:rPr>
              <a:t>, </a:t>
            </a:r>
            <a:r>
              <a:rPr lang="en-US" b="0" baseline="0" err="1" smtClean="0">
                <a:sym typeface="Wingdings" panose="05000000000000000000" pitchFamily="2" charset="2"/>
              </a:rPr>
              <a:t>müssen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alle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abhängigen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cpp-Dateien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neu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kompiliert</a:t>
            </a:r>
            <a:r>
              <a:rPr lang="en-US" b="0" baseline="0" smtClean="0">
                <a:sym typeface="Wingdings" panose="05000000000000000000" pitchFamily="2" charset="2"/>
              </a:rPr>
              <a:t> </a:t>
            </a:r>
            <a:r>
              <a:rPr lang="en-US" b="0" baseline="0" err="1" smtClean="0">
                <a:sym typeface="Wingdings" panose="05000000000000000000" pitchFamily="2" charset="2"/>
              </a:rPr>
              <a:t>werden</a:t>
            </a:r>
            <a:r>
              <a:rPr lang="en-US" b="0" baseline="0" smtClean="0">
                <a:sym typeface="Wingdings" panose="05000000000000000000" pitchFamily="2" charset="2"/>
              </a:rPr>
              <a:t>.</a:t>
            </a:r>
            <a:endParaRPr lang="en-US" b="1" baseline="0" smtClean="0">
              <a:sym typeface="Wingdings" panose="05000000000000000000" pitchFamily="2" charset="2"/>
            </a:endParaRPr>
          </a:p>
          <a:p>
            <a:endParaRPr lang="de-DE" altLang="de-DE" b="0" baseline="0" smtClean="0">
              <a:latin typeface="Times New Roman" pitchFamily="16" charset="0"/>
            </a:endParaRPr>
          </a:p>
        </p:txBody>
      </p:sp>
      <p:sp>
        <p:nvSpPr>
          <p:cNvPr id="3174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174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175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EA7D0547-DD5F-4A16-BEA9-EDF4044CD78A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48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51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2018-07-23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 smtClean="0"/>
              <a:t>Odeint</a:t>
            </a:r>
            <a:r>
              <a:rPr lang="en-US" b="0" smtClean="0"/>
              <a:t>: library for solving initial-value</a:t>
            </a:r>
            <a:r>
              <a:rPr lang="en-US" b="0" baseline="0" smtClean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66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objdump</a:t>
            </a:r>
            <a:r>
              <a:rPr lang="de-DE" baseline="0" smtClean="0"/>
              <a:t> -a main.exe # For listing segment boundaries</a:t>
            </a:r>
          </a:p>
          <a:p>
            <a:r>
              <a:rPr lang="de-DE" smtClean="0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Stack existiert nur über Funktionsaufruf hinweg -&gt; Kommunikation über Kopieroperationen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 hält Daten beliebig lange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Heap</a:t>
            </a:r>
            <a:r>
              <a:rPr lang="de-DE" altLang="de-DE" baseline="0" smtClean="0">
                <a:latin typeface="Times New Roman" pitchFamily="16" charset="0"/>
              </a:rPr>
              <a:t> ist beliebig groß</a:t>
            </a: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A8A3AABE-3158-4F65-BD95-DCE704E1944E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71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0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Default-Initialisierung ist bei </a:t>
            </a:r>
            <a:r>
              <a:rPr lang="de-DE" altLang="de-DE" err="1" smtClean="0">
                <a:latin typeface="Times New Roman" pitchFamily="16" charset="0"/>
              </a:rPr>
              <a:t>gcc</a:t>
            </a:r>
            <a:r>
              <a:rPr lang="de-DE" altLang="de-DE" smtClean="0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Vereinfacht die Übergabe an Funktionen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Speicherplatzreduktion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In Java: Übergabe per Reference</a:t>
            </a:r>
          </a:p>
        </p:txBody>
      </p:sp>
      <p:sp>
        <p:nvSpPr>
          <p:cNvPr id="522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22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22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9F8A5734-C84D-4F57-B3B3-603B6A69C1B6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80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4872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Wann benötigt eine Referenz</a:t>
            </a:r>
            <a:r>
              <a:rPr lang="en-US" baseline="0" smtClean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Als Klassenmember</a:t>
            </a:r>
          </a:p>
          <a:p>
            <a:r>
              <a:rPr lang="en-US" baseline="0" smtClean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Vermeidet</a:t>
            </a:r>
            <a:r>
              <a:rPr lang="de-DE" altLang="de-DE" baseline="0" smtClean="0">
                <a:latin typeface="Times New Roman" pitchFamily="16" charset="0"/>
              </a:rPr>
              <a:t> Programmierfehler (Überschreiben von Funktionsparametern…)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Macht</a:t>
            </a:r>
            <a:r>
              <a:rPr lang="de-DE" altLang="de-DE" baseline="0" smtClean="0">
                <a:latin typeface="Times New Roman" pitchFamily="16" charset="0"/>
              </a:rPr>
              <a:t> Absicht des Programmierers klar -&gt; Dokumentation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Kann ich einer bestimmten Funktion gefahrlos mein Objekt übergeben und weiß, dass es nicht verändert wird?</a:t>
            </a:r>
          </a:p>
          <a:p>
            <a:pPr marL="164901" indent="-164901">
              <a:buFontTx/>
              <a:buChar char="-"/>
            </a:pPr>
            <a:endParaRPr lang="de-DE" altLang="de-DE" baseline="0" smtClean="0">
              <a:latin typeface="Times New Roman" pitchFamily="16" charset="0"/>
            </a:endParaRPr>
          </a:p>
          <a:p>
            <a:pPr marL="164901" indent="-164901">
              <a:buFontTx/>
              <a:buChar char="-"/>
            </a:pPr>
            <a:r>
              <a:rPr lang="de-DE" altLang="de-DE" b="1" baseline="0" smtClean="0">
                <a:latin typeface="Times New Roman" pitchFamily="16" charset="0"/>
              </a:rPr>
              <a:t>Java</a:t>
            </a:r>
            <a:br>
              <a:rPr lang="de-DE" altLang="de-DE" b="1" baseline="0" smtClean="0">
                <a:latin typeface="Times New Roman" pitchFamily="16" charset="0"/>
              </a:rPr>
            </a:br>
            <a:r>
              <a:rPr lang="de-DE" altLang="de-DE" b="1" baseline="0" smtClean="0">
                <a:latin typeface="Times New Roman" pitchFamily="16" charset="0"/>
              </a:rPr>
              <a:t>    </a:t>
            </a:r>
            <a:r>
              <a:rPr lang="de-DE" altLang="de-DE" b="0" baseline="0" smtClean="0">
                <a:latin typeface="Times New Roman" pitchFamily="16" charset="0"/>
              </a:rPr>
              <a:t>Keine neue </a:t>
            </a:r>
            <a:r>
              <a:rPr lang="de-DE" altLang="de-DE" b="1" baseline="0" smtClean="0">
                <a:latin typeface="Times New Roman" pitchFamily="16" charset="0"/>
              </a:rPr>
              <a:t>Zuweisung</a:t>
            </a:r>
            <a:r>
              <a:rPr lang="de-DE" altLang="de-DE" b="0" baseline="0" smtClean="0">
                <a:latin typeface="Times New Roman" pitchFamily="16" charset="0"/>
              </a:rPr>
              <a:t> möglich, Manipulationen am </a:t>
            </a:r>
            <a:r>
              <a:rPr lang="de-DE" altLang="de-DE" b="1" baseline="0" smtClean="0">
                <a:latin typeface="Times New Roman" pitchFamily="16" charset="0"/>
              </a:rPr>
              <a:t>Zustand</a:t>
            </a:r>
            <a:r>
              <a:rPr lang="de-DE" altLang="de-DE" b="0" baseline="0" smtClean="0">
                <a:latin typeface="Times New Roman" pitchFamily="16" charset="0"/>
              </a:rPr>
              <a:t> sind </a:t>
            </a:r>
            <a:r>
              <a:rPr lang="de-DE" altLang="de-DE" b="1" baseline="0" smtClean="0">
                <a:latin typeface="Times New Roman" pitchFamily="16" charset="0"/>
              </a:rPr>
              <a:t>möglich</a:t>
            </a:r>
            <a:r>
              <a:rPr lang="de-DE" altLang="de-DE" b="0" baseline="0" smtClean="0">
                <a:latin typeface="Times New Roman" pitchFamily="16" charset="0"/>
              </a:rPr>
              <a:t>.    </a:t>
            </a:r>
            <a:endParaRPr lang="de-DE" altLang="de-DE" b="1" baseline="0" smtClean="0">
              <a:latin typeface="Times New Roman" pitchFamily="16" charset="0"/>
            </a:endParaRP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Position</a:t>
            </a:r>
            <a:r>
              <a:rPr lang="de-DE" altLang="de-DE" baseline="0" smtClean="0">
                <a:latin typeface="Times New Roman" pitchFamily="16" charset="0"/>
              </a:rPr>
              <a:t> des *: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baseline="0" smtClean="0">
                <a:latin typeface="Times New Roman" pitchFamily="16" charset="0"/>
              </a:rPr>
              <a:t>Kein syntaktischer Unterschied, jedoch bindet der * in folgendem Code nur an die </a:t>
            </a:r>
            <a:r>
              <a:rPr lang="de-DE" altLang="de-DE" i="1" baseline="0" smtClean="0">
                <a:latin typeface="Times New Roman" pitchFamily="16" charset="0"/>
              </a:rPr>
              <a:t>erste Variable</a:t>
            </a:r>
            <a:r>
              <a:rPr lang="de-DE" altLang="de-DE" i="0" baseline="0" smtClean="0">
                <a:latin typeface="Times New Roman" pitchFamily="16" charset="0"/>
              </a:rPr>
              <a:t>; die weiteren Variablen sind vom Typ </a:t>
            </a:r>
            <a:r>
              <a:rPr lang="de-DE" altLang="de-DE" i="1" baseline="0" smtClean="0">
                <a:latin typeface="Times New Roman" pitchFamily="16" charset="0"/>
              </a:rPr>
              <a:t>int.</a:t>
            </a:r>
            <a:br>
              <a:rPr lang="de-DE" altLang="de-DE" i="1" baseline="0" smtClean="0">
                <a:latin typeface="Times New Roman" pitchFamily="16" charset="0"/>
              </a:rPr>
            </a:br>
            <a:r>
              <a:rPr lang="de-DE" altLang="de-DE" i="0" baseline="0" smtClean="0">
                <a:latin typeface="Times New Roman" pitchFamily="16" charset="0"/>
              </a:rPr>
              <a:t>int *iP1, iP2, iP3;</a:t>
            </a:r>
            <a:endParaRPr lang="de-DE" altLang="de-DE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93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69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i="0" err="1" smtClean="0">
                <a:latin typeface="Times New Roman" pitchFamily="16" charset="0"/>
              </a:rPr>
              <a:t>Asterisk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 Pointern, (ii) Als Dereferenzierungs</a:t>
            </a:r>
            <a:r>
              <a:rPr lang="de-DE" altLang="de-DE" b="1" i="0" smtClean="0">
                <a:latin typeface="Times New Roman" pitchFamily="16" charset="0"/>
              </a:rPr>
              <a:t>operator</a:t>
            </a:r>
            <a:r>
              <a:rPr lang="de-DE" altLang="de-DE" b="0" i="0" smtClean="0">
                <a:latin typeface="Times New Roman" pitchFamily="16" charset="0"/>
              </a:rPr>
              <a:t>, (iii) zum</a:t>
            </a:r>
            <a:r>
              <a:rPr lang="de-DE" altLang="de-DE" b="0" i="0" baseline="0" smtClean="0">
                <a:latin typeface="Times New Roman" pitchFamily="16" charset="0"/>
              </a:rPr>
              <a:t> Multiplizieren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0" i="0" smtClean="0">
              <a:latin typeface="Times New Roman" pitchFamily="16" charset="0"/>
            </a:endParaRPr>
          </a:p>
          <a:p>
            <a:r>
              <a:rPr lang="de-DE" altLang="de-DE" i="0" err="1" smtClean="0">
                <a:latin typeface="Times New Roman" pitchFamily="16" charset="0"/>
              </a:rPr>
              <a:t>Ampersand</a:t>
            </a:r>
            <a:r>
              <a:rPr lang="de-DE" altLang="de-DE" i="0" smtClean="0">
                <a:latin typeface="Times New Roman" pitchFamily="16" charset="0"/>
              </a:rPr>
              <a:t>: (i) Als Teil des </a:t>
            </a:r>
            <a:r>
              <a:rPr lang="de-DE" altLang="de-DE" b="1" i="0" smtClean="0">
                <a:latin typeface="Times New Roman" pitchFamily="16" charset="0"/>
              </a:rPr>
              <a:t>Typs</a:t>
            </a:r>
            <a:r>
              <a:rPr lang="de-DE" altLang="de-DE" i="0" smtClean="0">
                <a:latin typeface="Times New Roman" pitchFamily="16" charset="0"/>
              </a:rPr>
              <a:t> bei</a:t>
            </a:r>
            <a:r>
              <a:rPr lang="de-DE" altLang="de-DE" i="0" baseline="0" smtClean="0">
                <a:latin typeface="Times New Roman" pitchFamily="16" charset="0"/>
              </a:rPr>
              <a:t> Referenzen, (ii) Als Adress</a:t>
            </a:r>
            <a:r>
              <a:rPr lang="de-DE" altLang="de-DE" b="1" i="0" baseline="0" smtClean="0">
                <a:latin typeface="Times New Roman" pitchFamily="16" charset="0"/>
              </a:rPr>
              <a:t>operator</a:t>
            </a:r>
            <a:r>
              <a:rPr lang="de-DE" altLang="de-DE" b="0" i="0" baseline="0" smtClean="0">
                <a:latin typeface="Times New Roman" pitchFamily="16" charset="0"/>
              </a:rPr>
              <a:t>, (iii) als Bit-Und-Operator </a:t>
            </a:r>
            <a:r>
              <a:rPr lang="de-DE" altLang="de-DE" b="0" i="0" baseline="0" smtClean="0">
                <a:latin typeface="Times New Roman" pitchFamily="16" charset="0"/>
                <a:sym typeface="Wingdings" panose="05000000000000000000" pitchFamily="2" charset="2"/>
              </a:rPr>
              <a:t></a:t>
            </a:r>
            <a:endParaRPr lang="de-DE" altLang="de-DE" b="1" i="0" smtClean="0">
              <a:latin typeface="Times New Roman" pitchFamily="16" charset="0"/>
            </a:endParaRPr>
          </a:p>
        </p:txBody>
      </p:sp>
      <p:sp>
        <p:nvSpPr>
          <p:cNvPr id="532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32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32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6775A062-1A8A-4084-8B81-E33BA407A859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95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75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(seit 2016-09-15)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C++98:</a:t>
            </a:r>
            <a:r>
              <a:rPr lang="en-US" baseline="0" dirty="0" smtClean="0"/>
              <a:t> erster internationaler Standard von C++</a:t>
            </a:r>
          </a:p>
          <a:p>
            <a:r>
              <a:rPr lang="en-US" baseline="0" dirty="0" smtClean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November 19, 2007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Sinnvoll: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Designabsicht ist klar -&gt; "Const Correctness"</a:t>
            </a:r>
          </a:p>
          <a:p>
            <a:pPr marL="16490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vermeidet Programmierfehler</a:t>
            </a:r>
          </a:p>
          <a:p>
            <a:pPr marL="164901" indent="-164901">
              <a:buFontTx/>
              <a:buChar char="-"/>
            </a:pP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Nicht möglich:</a:t>
            </a:r>
          </a:p>
          <a:p>
            <a:r>
              <a:rPr lang="de-DE" altLang="de-DE" smtClean="0">
                <a:latin typeface="Times New Roman" pitchFamily="16" charset="0"/>
              </a:rPr>
              <a:t>	-</a:t>
            </a:r>
            <a:r>
              <a:rPr lang="de-DE" altLang="de-DE" baseline="0" smtClean="0">
                <a:latin typeface="Times New Roman" pitchFamily="16" charset="0"/>
              </a:rPr>
              <a:t> erlaube NULL als Parameterwert (nicht möglich bei Referenzen)</a:t>
            </a:r>
          </a:p>
          <a:p>
            <a:r>
              <a:rPr lang="de-DE" altLang="de-DE" baseline="0" smtClean="0">
                <a:latin typeface="Times New Roman" pitchFamily="16" charset="0"/>
              </a:rPr>
              <a:t>	- Manipulation am Objekt gewünscht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 Initialisierungsliste:</a:t>
            </a:r>
          </a:p>
          <a:p>
            <a:r>
              <a:rPr lang="de-DE" altLang="de-DE" smtClean="0">
                <a:latin typeface="Times New Roman" pitchFamily="16" charset="0"/>
              </a:rPr>
              <a:t>MUSS bei</a:t>
            </a:r>
          </a:p>
          <a:p>
            <a:r>
              <a:rPr lang="de-DE" altLang="de-DE" smtClean="0">
                <a:latin typeface="Times New Roman" pitchFamily="16" charset="0"/>
              </a:rPr>
              <a:t>	- Elternklasse mit Nicht-</a:t>
            </a:r>
            <a:r>
              <a:rPr lang="de-DE" altLang="de-DE" err="1" smtClean="0">
                <a:latin typeface="Times New Roman" pitchFamily="16" charset="0"/>
              </a:rPr>
              <a:t>Defaultkonstruktor</a:t>
            </a: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	- Referenzen, Konstanten können nur dort initialisiert werden</a:t>
            </a:r>
          </a:p>
        </p:txBody>
      </p:sp>
      <p:sp>
        <p:nvSpPr>
          <p:cNvPr id="542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542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542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233EF0D3-13FD-4CCA-BC0F-8A402A983A05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106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371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114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An</a:t>
            </a:r>
            <a:r>
              <a:rPr lang="en-US" baseline="0" smtClean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 smtClean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 smtClean="0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133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Anmerkungen</a:t>
            </a:r>
            <a:r>
              <a:rPr lang="en-US" smtClean="0"/>
              <a:t>:</a:t>
            </a:r>
          </a:p>
          <a:p>
            <a:pPr marL="164901" indent="-164901">
              <a:buFontTx/>
              <a:buChar char="-"/>
            </a:pPr>
            <a:r>
              <a:rPr lang="en-US" err="1" smtClean="0"/>
              <a:t>Bei</a:t>
            </a:r>
            <a:r>
              <a:rPr lang="en-US" smtClean="0"/>
              <a:t> der </a:t>
            </a:r>
            <a:r>
              <a:rPr lang="en-US" err="1" smtClean="0"/>
              <a:t>Erzeugung</a:t>
            </a:r>
            <a:r>
              <a:rPr lang="en-US" smtClean="0"/>
              <a:t> von </a:t>
            </a:r>
            <a:r>
              <a:rPr lang="en-US" err="1" smtClean="0"/>
              <a:t>baseFromChild</a:t>
            </a:r>
            <a:r>
              <a:rPr lang="en-US" smtClean="0"/>
              <a:t> </a:t>
            </a:r>
            <a:r>
              <a:rPr lang="en-US" err="1" smtClean="0"/>
              <a:t>wird</a:t>
            </a:r>
            <a:r>
              <a:rPr lang="en-US" baseline="0" smtClean="0"/>
              <a:t> </a:t>
            </a:r>
            <a:r>
              <a:rPr lang="en-US" baseline="0" err="1" smtClean="0"/>
              <a:t>nur</a:t>
            </a:r>
            <a:r>
              <a:rPr lang="en-US" baseline="0" smtClean="0"/>
              <a:t> </a:t>
            </a:r>
            <a:r>
              <a:rPr lang="en-US" baseline="0" err="1" smtClean="0"/>
              <a:t>derjenige</a:t>
            </a:r>
            <a:r>
              <a:rPr lang="en-US" baseline="0" smtClean="0"/>
              <a:t> </a:t>
            </a:r>
            <a:r>
              <a:rPr lang="en-US" baseline="0" err="1" smtClean="0"/>
              <a:t>Teil</a:t>
            </a:r>
            <a:r>
              <a:rPr lang="en-US" baseline="0" smtClean="0"/>
              <a:t> des </a:t>
            </a:r>
            <a:r>
              <a:rPr lang="en-US" baseline="0" err="1" smtClean="0"/>
              <a:t>anonymen</a:t>
            </a:r>
            <a:r>
              <a:rPr lang="en-US" baseline="0" smtClean="0"/>
              <a:t> </a:t>
            </a:r>
            <a:r>
              <a:rPr lang="en-US" baseline="0" err="1" smtClean="0"/>
              <a:t>Objekts</a:t>
            </a:r>
            <a:r>
              <a:rPr lang="en-US" baseline="0" smtClean="0"/>
              <a:t> "Child()" </a:t>
            </a:r>
            <a:r>
              <a:rPr lang="en-US" baseline="0" err="1" smtClean="0"/>
              <a:t>kopiert</a:t>
            </a:r>
            <a:r>
              <a:rPr lang="en-US" baseline="0" smtClean="0"/>
              <a:t>, der </a:t>
            </a:r>
            <a:r>
              <a:rPr lang="en-US" baseline="0" err="1" smtClean="0"/>
              <a:t>zu</a:t>
            </a:r>
            <a:r>
              <a:rPr lang="en-US" baseline="0" smtClean="0"/>
              <a:t> Base </a:t>
            </a:r>
            <a:r>
              <a:rPr lang="en-US" baseline="0" err="1" smtClean="0"/>
              <a:t>gehört</a:t>
            </a:r>
            <a:endParaRPr lang="en-US" baseline="0" smtClean="0"/>
          </a:p>
          <a:p>
            <a:pPr marL="164901" indent="-164901">
              <a:buFontTx/>
              <a:buChar char="-"/>
            </a:pPr>
            <a:r>
              <a:rPr lang="en-US" baseline="0" err="1" smtClean="0"/>
              <a:t>Beim</a:t>
            </a:r>
            <a:r>
              <a:rPr lang="en-US" baseline="0" smtClean="0"/>
              <a:t> </a:t>
            </a:r>
            <a:r>
              <a:rPr lang="en-US" baseline="0" err="1" smtClean="0"/>
              <a:t>Aufruf</a:t>
            </a:r>
            <a:r>
              <a:rPr lang="en-US" baseline="0" smtClean="0"/>
              <a:t> der </a:t>
            </a:r>
            <a:r>
              <a:rPr lang="en-US" baseline="0" err="1" smtClean="0"/>
              <a:t>Funktion</a:t>
            </a:r>
            <a:r>
              <a:rPr lang="en-US" baseline="0" smtClean="0"/>
              <a:t> </a:t>
            </a:r>
            <a:r>
              <a:rPr lang="en-US" baseline="0" err="1" smtClean="0"/>
              <a:t>doPrint</a:t>
            </a:r>
            <a:r>
              <a:rPr lang="en-US" baseline="0" smtClean="0"/>
              <a:t> </a:t>
            </a:r>
            <a:r>
              <a:rPr lang="en-US" baseline="0" err="1" smtClean="0"/>
              <a:t>passiert</a:t>
            </a:r>
            <a:r>
              <a:rPr lang="en-US" baseline="0" smtClean="0"/>
              <a:t> das </a:t>
            </a:r>
            <a:r>
              <a:rPr lang="en-US" baseline="0" err="1" smtClean="0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 Vorteile der Polymorphie</a:t>
            </a:r>
          </a:p>
          <a:p>
            <a:r>
              <a:rPr lang="de-DE" altLang="de-DE" smtClean="0">
                <a:latin typeface="Times New Roman" pitchFamily="16" charset="0"/>
              </a:rPr>
              <a:t>	- Abschottung der Komponenten voneinander (Separation </a:t>
            </a:r>
            <a:r>
              <a:rPr lang="de-DE" altLang="de-DE" err="1" smtClean="0">
                <a:latin typeface="Times New Roman" pitchFamily="16" charset="0"/>
              </a:rPr>
              <a:t>of</a:t>
            </a:r>
            <a:r>
              <a:rPr lang="de-DE" altLang="de-DE" smtClean="0">
                <a:latin typeface="Times New Roman" pitchFamily="16" charset="0"/>
              </a:rPr>
              <a:t> </a:t>
            </a:r>
            <a:r>
              <a:rPr lang="de-DE" altLang="de-DE" err="1" smtClean="0">
                <a:latin typeface="Times New Roman" pitchFamily="16" charset="0"/>
              </a:rPr>
              <a:t>Concerns</a:t>
            </a:r>
            <a:r>
              <a:rPr lang="de-DE" altLang="de-DE" smtClean="0">
                <a:latin typeface="Times New Roman" pitchFamily="16" charset="0"/>
              </a:rPr>
              <a:t>)</a:t>
            </a:r>
          </a:p>
          <a:p>
            <a:r>
              <a:rPr lang="de-DE" altLang="de-DE" smtClean="0">
                <a:latin typeface="Times New Roman" pitchFamily="16" charset="0"/>
              </a:rPr>
              <a:t>	- Template-basierte Programmierung (definiere Erweiterungspunkte der Klasse)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 Polymorphie ohne Vererbung</a:t>
            </a:r>
          </a:p>
          <a:p>
            <a:r>
              <a:rPr lang="de-DE" altLang="de-DE" smtClean="0">
                <a:latin typeface="Times New Roman" pitchFamily="16" charset="0"/>
              </a:rPr>
              <a:t>	- Superklasse</a:t>
            </a:r>
            <a:r>
              <a:rPr lang="de-DE" altLang="de-DE" baseline="0" smtClean="0">
                <a:latin typeface="Times New Roman" pitchFamily="16" charset="0"/>
              </a:rPr>
              <a:t> stellt statisch sicher, dass alle </a:t>
            </a:r>
            <a:r>
              <a:rPr lang="de-DE" altLang="de-DE" baseline="0" err="1" smtClean="0">
                <a:latin typeface="Times New Roman" pitchFamily="16" charset="0"/>
              </a:rPr>
              <a:t>Kindklassen</a:t>
            </a:r>
            <a:r>
              <a:rPr lang="de-DE" altLang="de-DE" baseline="0" smtClean="0">
                <a:latin typeface="Times New Roman" pitchFamily="16" charset="0"/>
              </a:rPr>
              <a:t> eine einheitliche Schnittstelle anbieten.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- Ja, z.B. "Duck Typing": Es wird zur </a:t>
            </a:r>
            <a:r>
              <a:rPr lang="de-DE" altLang="de-DE" err="1" smtClean="0">
                <a:latin typeface="Times New Roman" pitchFamily="16" charset="0"/>
              </a:rPr>
              <a:t>Compilezeit</a:t>
            </a:r>
            <a:r>
              <a:rPr lang="de-DE" altLang="de-DE" smtClean="0">
                <a:latin typeface="Times New Roman" pitchFamily="16" charset="0"/>
              </a:rPr>
              <a:t> nicht überprüft, ob die Methode tatsächlich vorhanden ist.</a:t>
            </a:r>
          </a:p>
          <a:p>
            <a:r>
              <a:rPr lang="de-DE" altLang="de-DE" smtClean="0">
                <a:latin typeface="Times New Roman" pitchFamily="16" charset="0"/>
              </a:rPr>
              <a:t>	- </a:t>
            </a:r>
          </a:p>
        </p:txBody>
      </p:sp>
      <p:sp>
        <p:nvSpPr>
          <p:cNvPr id="26628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6629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6630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8A6548D9-9321-4D68-BA39-D1CA73251CD7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138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80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94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94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D3B5DB73-46F7-4F1D-B10E-15ED302C5BC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7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94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9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</a:t>
            </a:r>
            <a:r>
              <a:rPr lang="de-DE" baseline="0" smtClean="0"/>
              <a:t>: </a:t>
            </a:r>
            <a:r>
              <a:rPr lang="de-DE" baseline="0" err="1" smtClean="0"/>
              <a:t>Destruktoren</a:t>
            </a:r>
            <a:r>
              <a:rPr lang="de-DE" baseline="0" smtClean="0"/>
              <a:t> verhalten sich hier wie Methoden, daher ist auch bei ihnen die polymorphe Behandlung per </a:t>
            </a:r>
            <a:r>
              <a:rPr lang="de-DE" baseline="0" err="1" smtClean="0"/>
              <a:t>default</a:t>
            </a:r>
            <a:r>
              <a:rPr lang="de-DE" baseline="0" smtClean="0"/>
              <a:t> ausgeschaltet.</a:t>
            </a:r>
          </a:p>
          <a:p>
            <a:pPr>
              <a:defRPr/>
            </a:pPr>
            <a:endParaRPr lang="de-DE" baseline="0" smtClean="0"/>
          </a:p>
          <a:p>
            <a:pPr>
              <a:defRPr/>
            </a:pPr>
            <a:r>
              <a:rPr lang="de-DE" baseline="0" smtClean="0"/>
              <a:t>#2: Konstruktoren werden immer direkt aufgerufen – sie werden nie polymorph verwendet.</a:t>
            </a:r>
            <a:endParaRPr lang="de-DE"/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E032601-0E94-4FE3-A9F3-FCE3523B6883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147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0752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960306-9630-42D8-A525-F12FE6EBC526}" type="slidenum">
              <a:rPr lang="en-US" smtClean="0"/>
              <a:pPr>
                <a:defRPr/>
              </a:pPr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Warum sind virtuelle Methoden teuer?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Ohne virtuelle Methoden ist es klar, welche Methode ausgeführt wird (-&gt; Auflösung zur </a:t>
            </a:r>
            <a:r>
              <a:rPr lang="de-DE" err="1" smtClean="0"/>
              <a:t>Compile</a:t>
            </a:r>
            <a:r>
              <a:rPr lang="de-DE" smtClean="0"/>
              <a:t>-Zeit)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Mit virtuellen Methoden: Lookup in der sogenannten </a:t>
            </a:r>
            <a:r>
              <a:rPr lang="de-DE" err="1" smtClean="0"/>
              <a:t>vtable</a:t>
            </a:r>
            <a:r>
              <a:rPr lang="de-DE" smtClean="0"/>
              <a:t>, Speicherplatzverbrauch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Compiler kann </a:t>
            </a:r>
            <a:r>
              <a:rPr lang="de-DE" err="1" smtClean="0"/>
              <a:t>tw</a:t>
            </a:r>
            <a:r>
              <a:rPr lang="de-DE" smtClean="0"/>
              <a:t>. trotzdem statische Analyse vornehmen</a:t>
            </a:r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(2) nutzt den Zuweisungsoperator: operator= -  siehe nächste Folie!!</a:t>
            </a:r>
          </a:p>
          <a:p>
            <a:pPr marL="164901" indent="-164901" defTabSz="432101">
              <a:buFontTx/>
              <a:buChar char="-"/>
              <a:defRPr/>
            </a:pPr>
            <a:r>
              <a:rPr lang="de-DE" baseline="0" smtClean="0"/>
              <a:t>(3) nutzt den </a:t>
            </a:r>
            <a:r>
              <a:rPr lang="de-DE" baseline="0" err="1" smtClean="0"/>
              <a:t>Copy</a:t>
            </a:r>
            <a:r>
              <a:rPr lang="de-DE" baseline="0" smtClean="0"/>
              <a:t> </a:t>
            </a:r>
            <a:r>
              <a:rPr lang="de-DE" baseline="0" err="1" smtClean="0"/>
              <a:t>Constructor</a:t>
            </a:r>
            <a:r>
              <a:rPr lang="de-DE" baseline="0" smtClean="0"/>
              <a:t>: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(</a:t>
            </a:r>
            <a:r>
              <a:rPr lang="de-DE" baseline="0" err="1" smtClean="0"/>
              <a:t>const</a:t>
            </a:r>
            <a:r>
              <a:rPr lang="de-DE" baseline="0" smtClean="0"/>
              <a:t> </a:t>
            </a:r>
            <a:r>
              <a:rPr lang="de-DE" baseline="0" err="1" smtClean="0"/>
              <a:t>EnergyMinimizingStrategy</a:t>
            </a:r>
            <a:r>
              <a:rPr lang="de-DE" baseline="0" smtClean="0"/>
              <a:t>  &amp;</a:t>
            </a:r>
            <a:r>
              <a:rPr lang="de-DE" baseline="0" err="1" smtClean="0"/>
              <a:t>strategy</a:t>
            </a:r>
            <a:r>
              <a:rPr lang="de-DE" baseline="0" smtClean="0"/>
              <a:t>)</a:t>
            </a:r>
            <a:endParaRPr lang="de-DE"/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5656D959-CED8-4C10-AFBE-F007630C437D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151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35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Spezialisierungen können auch von Hand</a:t>
            </a:r>
            <a:r>
              <a:rPr lang="de-DE" altLang="de-DE" baseline="0" smtClean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 smtClean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 smtClean="0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Induzierte Schnittstelle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Benutzung der Typparameter legt erwartete Methoden fest.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In manchen</a:t>
            </a:r>
            <a:r>
              <a:rPr lang="de-DE" baseline="0" smtClean="0"/>
              <a:t> Fällen (siehe Beispiel) kann es auch keine eindeutige Schnittstelle geben!</a:t>
            </a:r>
            <a:endParaRPr lang="de-DE" smtClean="0"/>
          </a:p>
          <a:p>
            <a:pPr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Nachteile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ist implizit.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Sie kann nur schwer vom Entwickler überprüft</a:t>
            </a:r>
            <a:r>
              <a:rPr lang="de-DE" baseline="0" smtClean="0"/>
              <a:t> werden.</a:t>
            </a:r>
          </a:p>
          <a:p>
            <a:pPr marL="164901" indent="-164901">
              <a:buFontTx/>
              <a:buChar char="-"/>
              <a:defRPr/>
            </a:pPr>
            <a:r>
              <a:rPr lang="de-DE" baseline="0" smtClean="0"/>
              <a:t>Eine Dokumentation des des erwarteten Verhaltens der Schnittstellenimplementierung erfolgt tendenziell über unstrukturierte Kommentare (bspw. https://en.cppreference.com/w/cpp/concept/OutputIterator )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endParaRPr lang="de-DE" smtClean="0"/>
          </a:p>
          <a:p>
            <a:pPr>
              <a:defRPr/>
            </a:pPr>
            <a:r>
              <a:rPr lang="de-DE" smtClean="0"/>
              <a:t>#2 – Vorteile </a:t>
            </a:r>
          </a:p>
          <a:p>
            <a:pPr>
              <a:defRPr/>
            </a:pPr>
            <a:r>
              <a:rPr lang="de-DE" smtClean="0"/>
              <a:t>- Reduzierter Implementierungsaufwand ("Duck Typing")</a:t>
            </a:r>
            <a:endParaRPr lang="de-DE"/>
          </a:p>
        </p:txBody>
      </p:sp>
      <p:sp>
        <p:nvSpPr>
          <p:cNvPr id="5018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018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018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8177EE5-852D-45CB-B494-53757599A7A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9692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 smtClean="0">
                <a:latin typeface="Times New Roman" pitchFamily="16" charset="0"/>
              </a:rPr>
              <a:t>Kopierkonstruktor</a:t>
            </a:r>
            <a:r>
              <a:rPr lang="de-DE" altLang="de-DE" baseline="0" smtClean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 smtClean="0">
                <a:latin typeface="Times New Roman" pitchFamily="16" charset="0"/>
              </a:rPr>
              <a:t>Funktionszeiger</a:t>
            </a:r>
            <a:r>
              <a:rPr lang="de-DE" altLang="de-DE" smtClean="0">
                <a:latin typeface="Times New Roman" pitchFamily="16" charset="0"/>
              </a:rPr>
              <a:t>, </a:t>
            </a:r>
            <a:r>
              <a:rPr lang="de-DE" altLang="de-DE" err="1" smtClean="0">
                <a:latin typeface="Times New Roman" pitchFamily="16" charset="0"/>
              </a:rPr>
              <a:t>Function</a:t>
            </a:r>
            <a:r>
              <a:rPr lang="de-DE" altLang="de-DE" smtClean="0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 smtClean="0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177</a:t>
            </a:fld>
            <a:endParaRPr lang="en-US" altLang="de-DE" smtClean="0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21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 smtClean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smtClean="0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Kompakt</a:t>
            </a:r>
          </a:p>
          <a:p>
            <a:r>
              <a:rPr lang="de-DE" altLang="de-DE" baseline="0" smtClean="0">
                <a:latin typeface="Times New Roman" pitchFamily="16" charset="0"/>
              </a:rPr>
              <a:t> - Aber: Zustand?</a:t>
            </a:r>
          </a:p>
        </p:txBody>
      </p:sp>
      <p:sp>
        <p:nvSpPr>
          <p:cNvPr id="6144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144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144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86D3BD6-8AB6-4B94-8CDA-29CCD66636FE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053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#1 – Vorteile von </a:t>
            </a:r>
            <a:r>
              <a:rPr lang="de-DE" err="1" smtClean="0"/>
              <a:t>remove_copy_if</a:t>
            </a:r>
            <a:endParaRPr lang="de-DE" smtClean="0"/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enthält nur die wesentlichen Informationen (vgl. imperativ vs. funktional)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generische Verwendbarkeit</a:t>
            </a:r>
          </a:p>
          <a:p>
            <a:pPr marL="164901" indent="-164901">
              <a:buFontTx/>
              <a:buChar char="-"/>
              <a:defRPr/>
            </a:pPr>
            <a:r>
              <a:rPr lang="de-DE" smtClean="0"/>
              <a:t>man braucht </a:t>
            </a:r>
            <a:r>
              <a:rPr lang="de-DE" err="1" smtClean="0"/>
              <a:t>selbser</a:t>
            </a:r>
            <a:r>
              <a:rPr lang="de-DE" smtClean="0"/>
              <a:t> </a:t>
            </a:r>
            <a:r>
              <a:rPr lang="de-DE" baseline="0" smtClean="0"/>
              <a:t>nicht mit Templates zu hantieren</a:t>
            </a:r>
          </a:p>
        </p:txBody>
      </p:sp>
      <p:sp>
        <p:nvSpPr>
          <p:cNvPr id="6451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451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451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E5ECD92-A2C3-4487-ABB8-158CAB211D83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191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8971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193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/>
              <a:t>Shift-Operatoren</a:t>
            </a:r>
            <a:r>
              <a:rPr lang="en-US" b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smtClean="0"/>
              <a:t>Präziser: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smtClean="0"/>
              <a:t>Bei unsigned</a:t>
            </a:r>
            <a:r>
              <a:rPr lang="en-US" b="0" baseline="0" smtClean="0"/>
              <a:t>-Typen wird immer mit 0 gefüllt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Bei signed-Typen wird mit dem MSB gefüllt, um das Vorzeichen beizubehalten</a:t>
            </a:r>
            <a:endParaRPr lang="en-US" b="1" smtClean="0"/>
          </a:p>
          <a:p>
            <a:r>
              <a:rPr lang="en-US" b="1" smtClean="0"/>
              <a:t>In</a:t>
            </a:r>
            <a:r>
              <a:rPr lang="en-US" b="1" baseline="0" smtClean="0"/>
              <a:t> Java</a:t>
            </a:r>
            <a:r>
              <a:rPr lang="en-US" b="0" baseline="0" smtClean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smtClean="0"/>
              <a:t>operator&gt;&gt;&gt;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smtClean="0"/>
              <a:t>entspricht operator&gt;&gt;, aber füllt </a:t>
            </a:r>
            <a:r>
              <a:rPr lang="en-US" b="1" baseline="0" smtClean="0"/>
              <a:t>immer</a:t>
            </a:r>
            <a:r>
              <a:rPr lang="en-US" b="0" baseline="0" smtClean="0"/>
              <a:t> mit '0' auf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b="1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Codebeispiel:</a:t>
            </a:r>
          </a:p>
          <a:p>
            <a:r>
              <a:rPr lang="en-US" smtClean="0"/>
              <a:t>#include &lt;stdio.h&gt;</a:t>
            </a:r>
          </a:p>
          <a:p>
            <a:r>
              <a:rPr lang="en-US" smtClean="0"/>
              <a:t>#include &lt;stdlib.h&gt;</a:t>
            </a:r>
          </a:p>
          <a:p>
            <a:endParaRPr lang="en-US" smtClean="0"/>
          </a:p>
          <a:p>
            <a:r>
              <a:rPr lang="en-US" smtClean="0"/>
              <a:t>const char* fmt(char a)</a:t>
            </a:r>
          </a:p>
          <a:p>
            <a:r>
              <a:rPr lang="en-US" smtClean="0"/>
              <a:t>{  </a:t>
            </a:r>
          </a:p>
          <a:p>
            <a:r>
              <a:rPr lang="en-US" smtClean="0"/>
              <a:t>    int bitsPerByte = sizeof(char) * 8;</a:t>
            </a:r>
          </a:p>
          <a:p>
            <a:r>
              <a:rPr lang="en-US" smtClean="0"/>
              <a:t>    char *toString = (char*) malloc((2 + bitsPerByte) * sizeof(char));</a:t>
            </a:r>
          </a:p>
          <a:p>
            <a:r>
              <a:rPr lang="en-US" smtClean="0"/>
              <a:t>    toString[0] = '0';</a:t>
            </a:r>
          </a:p>
          <a:p>
            <a:r>
              <a:rPr lang="en-US" smtClean="0"/>
              <a:t>    toString[1] = 'b';</a:t>
            </a:r>
          </a:p>
          <a:p>
            <a:r>
              <a:rPr lang="en-US" smtClean="0"/>
              <a:t>    for (int i = bitsPerByte - 1; i &gt;= 0; --i)</a:t>
            </a:r>
          </a:p>
          <a:p>
            <a:r>
              <a:rPr lang="en-US" smtClean="0"/>
              <a:t>    {</a:t>
            </a:r>
          </a:p>
          <a:p>
            <a:r>
              <a:rPr lang="en-US" smtClean="0"/>
              <a:t>        char c;</a:t>
            </a:r>
          </a:p>
          <a:p>
            <a:r>
              <a:rPr lang="en-US" smtClean="0"/>
              <a:t>        if (a &amp; (1 &lt;&lt; i))</a:t>
            </a:r>
          </a:p>
          <a:p>
            <a:r>
              <a:rPr lang="en-US" smtClean="0"/>
              <a:t>        {</a:t>
            </a:r>
          </a:p>
          <a:p>
            <a:r>
              <a:rPr lang="en-US" smtClean="0"/>
              <a:t>            c = '1';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else {</a:t>
            </a:r>
          </a:p>
          <a:p>
            <a:r>
              <a:rPr lang="en-US" smtClean="0"/>
              <a:t>            c = '0';</a:t>
            </a:r>
          </a:p>
          <a:p>
            <a:r>
              <a:rPr lang="en-US" smtClean="0"/>
              <a:t>        }</a:t>
            </a:r>
          </a:p>
          <a:p>
            <a:r>
              <a:rPr lang="en-US" smtClean="0"/>
              <a:t>        printf("%d", bitsPerByte - 1 - i + 2);</a:t>
            </a:r>
          </a:p>
          <a:p>
            <a:r>
              <a:rPr lang="en-US" smtClean="0"/>
              <a:t>        toString[bitsPerByte - 1 - i + 2] = c;</a:t>
            </a:r>
          </a:p>
          <a:p>
            <a:r>
              <a:rPr lang="en-US" smtClean="0"/>
              <a:t>    }</a:t>
            </a:r>
          </a:p>
          <a:p>
            <a:r>
              <a:rPr lang="en-US" smtClean="0"/>
              <a:t>    return toString;   </a:t>
            </a:r>
          </a:p>
          <a:p>
            <a:r>
              <a:rPr lang="en-US" smtClean="0"/>
              <a:t>}</a:t>
            </a:r>
          </a:p>
          <a:p>
            <a:endParaRPr lang="en-US" smtClean="0"/>
          </a:p>
          <a:p>
            <a:r>
              <a:rPr lang="en-US" smtClean="0"/>
              <a:t>int main()</a:t>
            </a:r>
          </a:p>
          <a:p>
            <a:r>
              <a:rPr lang="en-US" smtClean="0"/>
              <a:t>{</a:t>
            </a:r>
          </a:p>
          <a:p>
            <a:r>
              <a:rPr lang="en-US" smtClean="0"/>
              <a:t>  char a = 255;</a:t>
            </a:r>
          </a:p>
          <a:p>
            <a:r>
              <a:rPr lang="en-US" smtClean="0"/>
              <a:t>  char b = 2;</a:t>
            </a:r>
          </a:p>
          <a:p>
            <a:r>
              <a:rPr lang="en-US" smtClean="0"/>
              <a:t>  printf("a: %s, b: %s, a &amp; b: %s\n", fmt(a), fmt(b) , fmt(a &amp; b));</a:t>
            </a:r>
          </a:p>
          <a:p>
            <a:r>
              <a:rPr lang="en-US" smtClean="0"/>
              <a:t>  printf("a: %s, b: %s, a &amp; b: %s\n", fmt(a), fmt(b) , fmt(a | b));</a:t>
            </a:r>
          </a:p>
          <a:p>
            <a:r>
              <a:rPr lang="en-US" smtClean="0"/>
              <a:t>  printf("a: %s, b: %s, a &amp; b: %s\n", fmt(a), fmt(b) , fmt(a ^ b));</a:t>
            </a:r>
          </a:p>
          <a:p>
            <a:r>
              <a:rPr lang="en-US" smtClean="0"/>
              <a:t>  printf("a: %s, a &lt;&lt; b: %s\n", fmt(a), fmt(a &lt;&lt; b));</a:t>
            </a:r>
          </a:p>
          <a:p>
            <a:r>
              <a:rPr lang="en-US" smtClean="0"/>
              <a:t>  printf("a: %s, a &gt;&gt; b: %s\n", fmt(a), fmt(a &gt;&gt; b));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printf("a: %s, ~a: %s\n", fmt(a), fmt(~a));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}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smtClean="0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Quelltext dazu:</a:t>
            </a:r>
          </a:p>
          <a:p>
            <a:r>
              <a:rPr lang="de-DE" smtClean="0"/>
              <a:t>in</a:t>
            </a:r>
            <a:r>
              <a:rPr lang="de-DE" baseline="0" smtClean="0"/>
              <a:t> der PDL unter devices</a:t>
            </a:r>
            <a:r>
              <a:rPr lang="en-US" baseline="0" smtClean="0"/>
              <a:t>/fm4/s6e2ccxl/common/</a:t>
            </a:r>
            <a:r>
              <a:rPr lang="de-DE" smtClean="0"/>
              <a:t>s6e2ccxl.h</a:t>
            </a:r>
          </a:p>
          <a:p>
            <a:endParaRPr lang="de-DE" smtClean="0"/>
          </a:p>
          <a:p>
            <a:r>
              <a:rPr lang="de-DE" smtClean="0"/>
              <a:t>Ports</a:t>
            </a:r>
            <a:r>
              <a:rPr lang="de-DE" baseline="0" smtClean="0"/>
              <a:t> und Pin in FM_GPIO_TypeDef </a:t>
            </a:r>
            <a:endParaRPr lang="de-DE" smtClean="0"/>
          </a:p>
          <a:p>
            <a:endParaRPr lang="en-US" smtClean="0"/>
          </a:p>
          <a:p>
            <a:r>
              <a:rPr lang="en-US" smtClean="0"/>
              <a:t>Gesamter</a:t>
            </a:r>
            <a:r>
              <a:rPr lang="en-US" baseline="0" smtClean="0"/>
              <a:t> Code:</a:t>
            </a:r>
          </a:p>
          <a:p>
            <a:r>
              <a:rPr lang="en-US" smtClean="0"/>
              <a:t>#include "init.h"</a:t>
            </a:r>
          </a:p>
          <a:p>
            <a:r>
              <a:rPr lang="en-US" smtClean="0"/>
              <a:t>#include "pins.h"</a:t>
            </a:r>
          </a:p>
          <a:p>
            <a:endParaRPr lang="en-US" smtClean="0"/>
          </a:p>
          <a:p>
            <a:r>
              <a:rPr lang="en-US" smtClean="0"/>
              <a:t>int main(){</a:t>
            </a:r>
          </a:p>
          <a:p>
            <a:r>
              <a:rPr lang="en-US" smtClean="0"/>
              <a:t>  initBoard();</a:t>
            </a:r>
          </a:p>
          <a:p>
            <a:endParaRPr lang="en-US" smtClean="0"/>
          </a:p>
          <a:p>
            <a:r>
              <a:rPr lang="en-US" smtClean="0"/>
              <a:t>  FM4_GPIO-&gt;DDR2_f.P0 = 0;//Set to input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LED_RED_DDR |= (1 &lt;&lt; LED_RED_PIN); // Configure red LED pin as output.</a:t>
            </a:r>
          </a:p>
          <a:p>
            <a:r>
              <a:rPr lang="en-US" smtClean="0"/>
              <a:t>  LED_RED_DOR |= (1 &lt;&lt; LED_RED_PIN); // Turn LED off.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while(FM4_GPIO-&gt;PDIR2_f.P0 == 1) {</a:t>
            </a:r>
          </a:p>
          <a:p>
            <a:r>
              <a:rPr lang="en-US" smtClean="0"/>
              <a:t>    // Polling loop...</a:t>
            </a:r>
          </a:p>
          <a:p>
            <a:r>
              <a:rPr lang="en-US" smtClean="0"/>
              <a:t>  }</a:t>
            </a:r>
          </a:p>
          <a:p>
            <a:r>
              <a:rPr lang="en-US" smtClean="0"/>
              <a:t>  </a:t>
            </a:r>
          </a:p>
          <a:p>
            <a:r>
              <a:rPr lang="en-US" smtClean="0"/>
              <a:t>  // Switch red LED on</a:t>
            </a:r>
          </a:p>
          <a:p>
            <a:r>
              <a:rPr lang="en-US" smtClean="0"/>
              <a:t>  LED_RED_DOR &amp;= ~(1 &lt;&lt; LED_RED_PIN);</a:t>
            </a:r>
          </a:p>
          <a:p>
            <a:r>
              <a:rPr lang="en-US" smtClean="0"/>
              <a:t>    </a:t>
            </a:r>
          </a:p>
          <a:p>
            <a:r>
              <a:rPr lang="en-US" smtClean="0"/>
              <a:t>  while(1);  </a:t>
            </a:r>
          </a:p>
          <a:p>
            <a:endParaRPr lang="en-US" smtClean="0"/>
          </a:p>
          <a:p>
            <a:r>
              <a:rPr lang="en-US" smtClean="0"/>
              <a:t>  return 0;</a:t>
            </a:r>
          </a:p>
          <a:p>
            <a:r>
              <a:rPr lang="en-US" smtClean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58169C6A-BC63-4DF0-A9C3-BCFA44C84BA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2150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1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6307938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 smtClean="0"/>
              <a:t>ElevatorStrategy</a:t>
            </a:r>
            <a:r>
              <a:rPr lang="en-US" baseline="0" dirty="0" smtClean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 smtClean="0"/>
              <a:t>Floor</a:t>
            </a:r>
            <a:r>
              <a:rPr lang="en-US" baseline="0" dirty="0" smtClean="0"/>
              <a:t> besitzt 0 </a:t>
            </a:r>
            <a:r>
              <a:rPr lang="en-US" baseline="0" dirty="0" err="1" smtClean="0"/>
              <a:t>oder</a:t>
            </a:r>
            <a:r>
              <a:rPr lang="en-US" baseline="0" smtClean="0"/>
              <a:t> mehr (</a:t>
            </a:r>
            <a:r>
              <a:rPr lang="en-US" b="1" baseline="0" smtClean="0"/>
              <a:t>0..*</a:t>
            </a:r>
            <a:r>
              <a:rPr lang="en-US" b="0" baseline="0" smtClean="0"/>
              <a:t>)</a:t>
            </a:r>
            <a:r>
              <a:rPr lang="en-US" b="1" baseline="0" smtClean="0"/>
              <a:t> </a:t>
            </a:r>
            <a:r>
              <a:rPr lang="en-US" baseline="0" smtClean="0"/>
              <a:t>wartende Personen (</a:t>
            </a:r>
            <a:r>
              <a:rPr lang="en-US" b="1" baseline="0" smtClean="0"/>
              <a:t>waitingPeople</a:t>
            </a:r>
            <a:r>
              <a:rPr lang="en-US" baseline="0" smtClean="0"/>
              <a:t>)+ von einer Person kann ich </a:t>
            </a:r>
            <a:r>
              <a:rPr lang="en-US" b="1" baseline="0" smtClean="0"/>
              <a:t>nicht </a:t>
            </a:r>
            <a:r>
              <a:rPr lang="en-US" baseline="0" smtClean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 smtClean="0"/>
              <a:t>EnergyMinimizingStrategy</a:t>
            </a:r>
            <a:r>
              <a:rPr lang="en-US" b="0" baseline="0" smtClean="0"/>
              <a:t> erbt von </a:t>
            </a:r>
            <a:r>
              <a:rPr lang="en-US" b="1" baseline="0" smtClean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 smtClean="0"/>
              <a:t>Floor</a:t>
            </a:r>
            <a:r>
              <a:rPr lang="en-US" b="0" baseline="0" smtClean="0"/>
              <a:t> ist ein Teil von </a:t>
            </a:r>
            <a:r>
              <a:rPr lang="en-US" b="1" baseline="0" smtClean="0"/>
              <a:t>Building</a:t>
            </a:r>
            <a:r>
              <a:rPr lang="en-US" b="0" baseline="0" smtClean="0"/>
              <a:t> – wenn eine </a:t>
            </a:r>
            <a:r>
              <a:rPr lang="en-US" b="1" baseline="0" smtClean="0"/>
              <a:t>Building-Instanz</a:t>
            </a:r>
            <a:r>
              <a:rPr lang="en-US" b="0" baseline="0" smtClean="0"/>
              <a:t> zerstört wird, müssen auch alle enthaltenen </a:t>
            </a:r>
            <a:r>
              <a:rPr lang="en-US" b="1" baseline="0" smtClean="0"/>
              <a:t>Floor-Instanzen</a:t>
            </a:r>
            <a:r>
              <a:rPr lang="en-US" b="0" baseline="0" smtClean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208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Ablauf:</a:t>
            </a:r>
          </a:p>
          <a:p>
            <a:pPr marL="219867" indent="-219867">
              <a:buAutoNum type="arabicPeriod"/>
            </a:pPr>
            <a:r>
              <a:rPr lang="en-US" baseline="0" smtClean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 smtClean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1AC4CB2F-BC5A-454C-A55C-75DB3FC15FD2}" type="slidenum">
              <a:rPr lang="en-US" smtClean="0"/>
              <a:pPr>
                <a:defRPr/>
              </a:pPr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Alternativ</a:t>
            </a:r>
            <a:r>
              <a:rPr lang="en-US" smtClean="0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November 19, 2007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|  </a:t>
            </a:r>
            <a:fld id="{72E324A3-01C2-45DD-9993-943ECECA3B40}" type="slidenum">
              <a:rPr lang="en-US" smtClean="0"/>
              <a:pPr>
                <a:defRPr/>
              </a:pPr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236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 smtClean="0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>
                <a:latin typeface="Times New Roman" pitchFamily="16" charset="0"/>
              </a:rPr>
              <a:t>#1.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sieht man an dem Hilfskonstrukt "Utility Klassen" in Java.</a:t>
            </a:r>
          </a:p>
          <a:p>
            <a:pPr marL="164901" indent="-164901">
              <a:buFontTx/>
              <a:buChar char="-"/>
            </a:pPr>
            <a:r>
              <a:rPr lang="de-DE" altLang="de-DE" smtClean="0">
                <a:latin typeface="Times New Roman" pitchFamily="16" charset="0"/>
              </a:rPr>
              <a:t>Viel </a:t>
            </a:r>
            <a:r>
              <a:rPr lang="de-DE" altLang="de-DE" err="1" smtClean="0">
                <a:latin typeface="Times New Roman" pitchFamily="16" charset="0"/>
              </a:rPr>
              <a:t>Boilerplate</a:t>
            </a:r>
            <a:r>
              <a:rPr lang="de-DE" altLang="de-DE" smtClean="0">
                <a:latin typeface="Times New Roman" pitchFamily="16" charset="0"/>
              </a:rPr>
              <a:t>-Code,</a:t>
            </a:r>
            <a:r>
              <a:rPr lang="de-DE" altLang="de-DE" baseline="0" smtClean="0">
                <a:latin typeface="Times New Roman" pitchFamily="16" charset="0"/>
              </a:rPr>
              <a:t> wenn man präzise implementiert (siehe Joshua Bloch)</a:t>
            </a:r>
          </a:p>
          <a:p>
            <a:pPr marL="879470" lvl="1" indent="-164901">
              <a:buFontTx/>
              <a:buChar char="-"/>
            </a:pPr>
            <a:r>
              <a:rPr lang="de-DE" altLang="de-DE" baseline="0" smtClean="0">
                <a:latin typeface="Times New Roman" pitchFamily="16" charset="0"/>
              </a:rPr>
              <a:t>privater Konstruktor mit "</a:t>
            </a:r>
            <a:r>
              <a:rPr lang="de-DE" altLang="de-DE" baseline="0" err="1" smtClean="0">
                <a:latin typeface="Times New Roman" pitchFamily="16" charset="0"/>
              </a:rPr>
              <a:t>throw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new</a:t>
            </a:r>
            <a:r>
              <a:rPr lang="de-DE" altLang="de-DE" baseline="0" smtClean="0">
                <a:latin typeface="Times New Roman" pitchFamily="16" charset="0"/>
              </a:rPr>
              <a:t> </a:t>
            </a:r>
            <a:r>
              <a:rPr lang="de-DE" altLang="de-DE" baseline="0" err="1" smtClean="0">
                <a:latin typeface="Times New Roman" pitchFamily="16" charset="0"/>
              </a:rPr>
              <a:t>UnsupportedOperationException</a:t>
            </a:r>
            <a:r>
              <a:rPr lang="de-DE" altLang="de-DE" baseline="0" smtClean="0">
                <a:latin typeface="Times New Roman" pitchFamily="16" charset="0"/>
              </a:rPr>
              <a:t>()", finale Klasse,</a:t>
            </a:r>
            <a:r>
              <a:rPr lang="de-DE" altLang="de-DE" smtClean="0">
                <a:latin typeface="Times New Roman" pitchFamily="16" charset="0"/>
              </a:rPr>
              <a:t/>
            </a:r>
            <a:br>
              <a:rPr lang="de-DE" altLang="de-DE" smtClean="0">
                <a:latin typeface="Times New Roman" pitchFamily="16" charset="0"/>
              </a:rPr>
            </a:br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#2. Ist es sinnvoll die Paketstruktur an die Verzeichnisstruktur zu binden?</a:t>
            </a:r>
          </a:p>
          <a:p>
            <a:r>
              <a:rPr lang="de-DE" altLang="de-DE" smtClean="0">
                <a:latin typeface="Times New Roman" pitchFamily="16" charset="0"/>
              </a:rPr>
              <a:t>	Pro: Bessere Ordnung, leichte Orientierung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Contra: Lange Paketnamen/-präfixe bewirken umständliche Navigation</a:t>
            </a:r>
          </a:p>
          <a:p>
            <a:endParaRPr lang="de-DE" altLang="de-DE" smtClean="0">
              <a:latin typeface="Times New Roman" pitchFamily="16" charset="0"/>
            </a:endParaRPr>
          </a:p>
          <a:p>
            <a:r>
              <a:rPr lang="de-DE" altLang="de-DE" smtClean="0">
                <a:latin typeface="Times New Roman" pitchFamily="16" charset="0"/>
              </a:rPr>
              <a:t>#3. Darf man in Java mehrere Klassen in einer Datei implementieren?</a:t>
            </a:r>
            <a:br>
              <a:rPr lang="de-DE" altLang="de-DE" smtClean="0">
                <a:latin typeface="Times New Roman" pitchFamily="16" charset="0"/>
              </a:rPr>
            </a:br>
            <a:r>
              <a:rPr lang="de-DE" altLang="de-DE" smtClean="0">
                <a:latin typeface="Times New Roman" pitchFamily="16" charset="0"/>
              </a:rPr>
              <a:t>	Ja, allerdings darf nur eine der äußeren Klassen </a:t>
            </a:r>
            <a:r>
              <a:rPr lang="de-DE" altLang="de-DE" err="1" smtClean="0">
                <a:latin typeface="Times New Roman" pitchFamily="16" charset="0"/>
              </a:rPr>
              <a:t>public</a:t>
            </a:r>
            <a:r>
              <a:rPr lang="de-DE" altLang="de-DE" smtClean="0">
                <a:latin typeface="Times New Roman" pitchFamily="16" charset="0"/>
              </a:rPr>
              <a:t> sein.</a:t>
            </a:r>
          </a:p>
        </p:txBody>
      </p:sp>
      <p:sp>
        <p:nvSpPr>
          <p:cNvPr id="2765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2765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2765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t>|  </a:t>
            </a:r>
            <a:fld id="{73EDF0B5-9BB6-4CB2-BA52-08B7825D5B88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27</a:t>
            </a:fld>
            <a:endParaRPr lang="en-US" altLang="de-DE" smtClean="0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0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smtClean="0"/>
              <a:t>R. Kluge,</a:t>
            </a:r>
            <a:r>
              <a:rPr lang="en-US" sz="800" baseline="0" smtClean="0"/>
              <a:t> A. Anjorin </a:t>
            </a:r>
            <a:r>
              <a:rPr lang="en-US" sz="800" smtClean="0"/>
              <a:t>| Real-Time Systems Lab | TU Darmstadt | 2014 - 2018 | Creative Commons Attribution-NonCommercial 4.0 International</a:t>
            </a:r>
            <a:endParaRPr lang="en-US" sz="1200" smtClean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smtClean="0"/>
              <a:t>Roland Kluge</a:t>
            </a:r>
            <a:r>
              <a:rPr lang="nl-NL" sz="1200" smtClean="0"/>
              <a:t/>
            </a:r>
            <a:br>
              <a:rPr lang="nl-NL" sz="1200" smtClean="0"/>
            </a:br>
            <a:endParaRPr lang="nl-NL" sz="1000" smtClean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smtClean="0"/>
              <a:t>roland.kluge@es.tu-darmstadt.de</a:t>
            </a:r>
            <a:r>
              <a:rPr lang="nl-NL" sz="1000" smtClean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 smtClean="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Prof. Dr. rer. nat. Andy Schürr</a:t>
            </a:r>
            <a:br>
              <a:rPr lang="en-US" sz="1000" smtClean="0"/>
            </a:br>
            <a:r>
              <a:rPr lang="en-US" sz="1000" smtClean="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 smtClean="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smtClean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 smtClean="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19" r:id="rId3" imgW="1038370" imgH="980952" progId="PBrush">
                  <p:embed/>
                </p:oleObj>
              </mc:Choice>
              <mc:Fallback>
                <p:oleObj r:id="rId3" imgW="1038370" imgH="980952" progId="PBrush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 smtClean="0"/>
              <a:t>Intermezzo</a:t>
            </a:r>
            <a:endParaRPr lang="de-DE" dirty="0"/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 smtClean="0"/>
              <a:t>Mastertextformat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 smtClean="0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 smtClean="0">
                <a:solidFill>
                  <a:srgbClr val="B5B5B5"/>
                </a:solidFill>
              </a:rPr>
              <a:t>ES – Real-Time Systems Lab</a:t>
            </a:r>
            <a:endParaRPr lang="de-DE" altLang="de-DE" sz="1000" smtClean="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78" r:id="rId16" imgW="1038370" imgH="980952" progId="">
                  <p:embed/>
                </p:oleObj>
              </mc:Choice>
              <mc:Fallback>
                <p:oleObj r:id="rId16" imgW="1038370" imgH="98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smtClean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2018-09-11</a:t>
            </a:fld>
            <a:r>
              <a:rPr lang="en-GB" altLang="de-DE" sz="1000" smtClean="0">
                <a:solidFill>
                  <a:srgbClr val="000000"/>
                </a:solidFill>
              </a:rPr>
              <a:t>  |  </a:t>
            </a:r>
            <a:r>
              <a:rPr lang="en-US" altLang="de-DE" sz="1000" smtClean="0">
                <a:solidFill>
                  <a:srgbClr val="000000"/>
                </a:solidFill>
              </a:rPr>
              <a:t>Programmierpraktikum C und C++ | R. Kluge, A. Anjorin</a:t>
            </a:r>
            <a:endParaRPr lang="en-GB" altLang="de-DE" sz="1000" smtClean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smtClean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moodle.tu-darmstadt.de/course/view.php?id=9352" TargetMode="External"/><Relationship Id="rId3" Type="http://schemas.openxmlformats.org/officeDocument/2006/relationships/hyperlink" Target="https://github.com/Echtzeitsysteme/tud-cppp/" TargetMode="External"/><Relationship Id="rId7" Type="http://schemas.openxmlformats.org/officeDocument/2006/relationships/hyperlink" Target="https://github.com/Echtzeitsysteme/tud-cppp/wiki/Arbeiten-mit-git" TargetMode="External"/><Relationship Id="rId2" Type="http://schemas.openxmlformats.org/officeDocument/2006/relationships/hyperlink" Target="http://www.es.tu-darmstadt.de/studentftp/cp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://git-scm.com/book/de" TargetMode="External"/><Relationship Id="rId4" Type="http://schemas.openxmlformats.org/officeDocument/2006/relationships/hyperlink" Target="https://github.com/Echtzeitsysteme/tud-cppp/wiki/" TargetMode="External"/><Relationship Id="rId9" Type="http://schemas.openxmlformats.org/officeDocument/2006/relationships/image" Target="../media/image14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++11#Explicitly_defaulted_and_deleted_special_member_func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tree/master/exercises" TargetMode="Externa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tiny.cc/es-cppp-vm" TargetMode="Externa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notesSlide" Target="../notesSlides/notesSlide52.xml"/><Relationship Id="rId7" Type="http://schemas.openxmlformats.org/officeDocument/2006/relationships/package" Target="../embeddings/Microsoft_Excel-Arbeitsblat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43.emf"/><Relationship Id="rId4" Type="http://schemas.openxmlformats.org/officeDocument/2006/relationships/package" Target="../embeddings/Microsoft_Excel-Arbeitsblatt1.xlsx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typecasting/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ladedu.com/cpp/zum_mitnehmen/cpp_einf.pdf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fbim.fh-regensburg.de/~sce39014/pg1/pg1-skript.pdf" TargetMode="External"/><Relationship Id="rId12" Type="http://schemas.openxmlformats.org/officeDocument/2006/relationships/hyperlink" Target="http://bytesnobjects.dev.geekbetrieb.de/cpp" TargetMode="External"/><Relationship Id="rId2" Type="http://schemas.openxmlformats.org/officeDocument/2006/relationships/hyperlink" Target="http://mindview.net/Books/TICPP/ThinkingInCPP2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dv.ei.tum.de/lehre/grundkurs-c/" TargetMode="External"/><Relationship Id="rId11" Type="http://schemas.openxmlformats.org/officeDocument/2006/relationships/hyperlink" Target="https://google.github.io/styleguide/cppguide.html" TargetMode="External"/><Relationship Id="rId5" Type="http://schemas.openxmlformats.org/officeDocument/2006/relationships/hyperlink" Target="http://www.ldv.ei.tum.de/lehre/programmierpraktikum-c/" TargetMode="External"/><Relationship Id="rId10" Type="http://schemas.openxmlformats.org/officeDocument/2006/relationships/hyperlink" Target="http://www.cprogramming.com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://www.learncpp.com/" TargetMode="Externa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6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compile_cpp11_online.php" TargetMode="External"/><Relationship Id="rId2" Type="http://schemas.openxmlformats.org/officeDocument/2006/relationships/hyperlink" Target="http://cpp.s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205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ypress.com/documentation/development-kitsboards/sk-fm4-176l-s6e2cc-fm4-family-quick-start-guide" TargetMode="Externa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informatik.tu-darmstadt.de/parallel/teaching_parallel_1/index.en.j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definition" TargetMode="External"/><Relationship Id="rId2" Type="http://schemas.openxmlformats.org/officeDocument/2006/relationships/hyperlink" Target="http://www.cprogramming.com/declare_vs_defin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declaration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_index?page=inde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7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://www.boost.org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cgi?APPNAME=CampusNet&amp;PRGNAME=ACTION&amp;ARGUMENTS=-AtFOhaeEncC1ivr9IBvtLpzUWEciSIcUJ2eXT70DFQx.XL0fSo2SzX.P26rQxU-eyzxBMHwttCgUVvpdavgVznIB3kRKgqZqerEHHcP961GQciPk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smtClean="0"/>
              <a:t>Programmierpraktikum </a:t>
            </a:r>
            <a:r>
              <a:rPr lang="de-DE" altLang="de-DE" noProof="0" dirty="0" smtClean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Überblick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 noProof="0" dirty="0" smtClean="0"/>
              <a:t>Virtuelle Maschine</a:t>
            </a:r>
            <a:r>
              <a:rPr lang="de-DE" noProof="0" dirty="0" smtClean="0"/>
              <a:t>:  </a:t>
            </a:r>
          </a:p>
          <a:p>
            <a:pPr lvl="1"/>
            <a:r>
              <a:rPr lang="de-DE" noProof="0" dirty="0" smtClean="0"/>
              <a:t>Downloadbereich: </a:t>
            </a:r>
            <a:r>
              <a:rPr lang="de-DE" sz="1600" noProof="0" dirty="0" smtClean="0">
                <a:hlinkClick r:id="rId2"/>
              </a:rPr>
              <a:t>http://www.es.tu-darmstadt.de/studentftp/cppp/</a:t>
            </a:r>
            <a:endParaRPr lang="de-DE" sz="1600" noProof="0" dirty="0" smtClean="0"/>
          </a:p>
          <a:p>
            <a:pPr lvl="1"/>
            <a:r>
              <a:rPr lang="de-DE" b="0" noProof="0" dirty="0" smtClean="0"/>
              <a:t>User: 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cppp</a:t>
            </a:r>
            <a:r>
              <a:rPr lang="de-DE" b="0" noProof="0" dirty="0" smtClean="0"/>
              <a:t>, PW:  </a:t>
            </a:r>
          </a:p>
          <a:p>
            <a:pPr lvl="1"/>
            <a:r>
              <a:rPr lang="de-DE" noProof="0" dirty="0" smtClean="0"/>
              <a:t>User-PW in der VM: cppprak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/>
          </a:p>
          <a:p>
            <a:r>
              <a:rPr lang="de-DE" b="1" noProof="0" dirty="0" smtClean="0"/>
              <a:t>Material</a:t>
            </a:r>
            <a:r>
              <a:rPr lang="de-DE" b="1" noProof="0" smtClean="0"/>
              <a:t>: 	</a:t>
            </a:r>
            <a:r>
              <a:rPr lang="de-DE" noProof="0" smtClean="0">
                <a:hlinkClick r:id="rId3"/>
              </a:rPr>
              <a:t>https</a:t>
            </a:r>
            <a:r>
              <a:rPr lang="de-DE" noProof="0" dirty="0" smtClean="0">
                <a:hlinkClick r:id="rId3"/>
              </a:rPr>
              <a:t>://</a:t>
            </a:r>
            <a:r>
              <a:rPr lang="de-DE" noProof="0" smtClean="0">
                <a:hlinkClick r:id="rId3"/>
              </a:rPr>
              <a:t>github.com/Echtzeitsysteme/tud-cppp/</a:t>
            </a:r>
            <a:endParaRPr lang="de-DE" noProof="0" smtClean="0"/>
          </a:p>
          <a:p>
            <a:r>
              <a:rPr lang="de-DE" b="1" smtClean="0"/>
              <a:t>Wiki mit FAQs</a:t>
            </a:r>
            <a:r>
              <a:rPr lang="de-DE"/>
              <a:t>: </a:t>
            </a:r>
            <a:r>
              <a:rPr lang="de-DE">
                <a:hlinkClick r:id="rId4"/>
              </a:rPr>
              <a:t>https://github.com/Echtzeitsysteme/tud-cppp/wiki</a:t>
            </a:r>
            <a:r>
              <a:rPr lang="de-DE" smtClean="0">
                <a:hlinkClick r:id="rId4"/>
              </a:rPr>
              <a:t>/</a:t>
            </a:r>
            <a:r>
              <a:rPr lang="de-DE" smtClean="0"/>
              <a:t> 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Eigenes Projekt </a:t>
            </a:r>
            <a:r>
              <a:rPr lang="de-DE" noProof="0" dirty="0" smtClean="0"/>
              <a:t>erstellen mit Git:</a:t>
            </a:r>
          </a:p>
          <a:p>
            <a:pPr lvl="1"/>
            <a:r>
              <a:rPr lang="de-DE" b="0" noProof="0" dirty="0" smtClean="0"/>
              <a:t>Einführung in Git: </a:t>
            </a:r>
            <a:r>
              <a:rPr lang="de-DE" sz="1600" b="0" noProof="0" dirty="0" smtClean="0">
                <a:hlinkClick r:id="rId5"/>
              </a:rPr>
              <a:t>http://git-scm.com/book/de</a:t>
            </a:r>
            <a:endParaRPr lang="de-DE" sz="1600" b="0" noProof="0" dirty="0" smtClean="0"/>
          </a:p>
          <a:p>
            <a:pPr lvl="1"/>
            <a:r>
              <a:rPr lang="de-DE" b="0" noProof="0" dirty="0" smtClean="0"/>
              <a:t>Kostenfreie Git-Repositories auf </a:t>
            </a:r>
            <a:r>
              <a:rPr lang="de-DE" b="0" noProof="0" dirty="0" smtClean="0">
                <a:hlinkClick r:id="rId6"/>
              </a:rPr>
              <a:t>https</a:t>
            </a:r>
            <a:r>
              <a:rPr lang="de-DE" sz="1800" b="0" noProof="0" dirty="0" smtClean="0">
                <a:hlinkClick r:id="rId6"/>
              </a:rPr>
              <a:t>://</a:t>
            </a:r>
            <a:r>
              <a:rPr lang="de-DE" b="0" noProof="0" dirty="0" smtClean="0">
                <a:hlinkClick r:id="rId6"/>
              </a:rPr>
              <a:t>github.com/</a:t>
            </a:r>
            <a:r>
              <a:rPr lang="de-DE" b="0" noProof="0" dirty="0" smtClean="0"/>
              <a:t> </a:t>
            </a:r>
          </a:p>
          <a:p>
            <a:pPr marL="180975" lvl="1" indent="0">
              <a:buNone/>
            </a:pPr>
            <a:r>
              <a:rPr lang="de-DE" noProof="0" dirty="0" smtClean="0"/>
              <a:t>   (auch private Repositories als Student kostenfrei möglich)</a:t>
            </a:r>
            <a:endParaRPr lang="de-DE" b="0" noProof="0" dirty="0" smtClean="0"/>
          </a:p>
          <a:p>
            <a:pPr lvl="1"/>
            <a:r>
              <a:rPr lang="de-DE" noProof="0" dirty="0" smtClean="0"/>
              <a:t>Siehe </a:t>
            </a:r>
            <a:r>
              <a:rPr lang="de-DE" noProof="0" smtClean="0"/>
              <a:t>auch </a:t>
            </a:r>
            <a:r>
              <a:rPr lang="de-DE" noProof="0" smtClean="0">
                <a:hlinkClick r:id="rId7"/>
              </a:rPr>
              <a:t>https</a:t>
            </a:r>
            <a:r>
              <a:rPr lang="de-DE" noProof="0" dirty="0" smtClean="0">
                <a:hlinkClick r:id="rId7"/>
              </a:rPr>
              <a:t>://github.com/Echtzeitsysteme/tud-cppp/wiki/Arbeiten-mit-git</a:t>
            </a:r>
            <a:endParaRPr lang="de-DE" noProof="0" dirty="0" smtClean="0"/>
          </a:p>
          <a:p>
            <a:pPr lvl="1"/>
            <a:endParaRPr lang="de-DE" b="0" noProof="0" dirty="0" smtClean="0"/>
          </a:p>
          <a:p>
            <a:r>
              <a:rPr lang="de-DE" b="1" noProof="0" dirty="0" smtClean="0"/>
              <a:t>Fachliche </a:t>
            </a:r>
            <a:r>
              <a:rPr lang="de-DE" b="1" noProof="0" smtClean="0"/>
              <a:t>Fragen außerhalb des Praktikums </a:t>
            </a:r>
            <a:r>
              <a:rPr lang="de-DE" noProof="0" smtClean="0"/>
              <a:t>bitte </a:t>
            </a:r>
            <a:r>
              <a:rPr lang="de-DE" b="1" noProof="0" smtClean="0"/>
              <a:t>immer</a:t>
            </a:r>
            <a:r>
              <a:rPr lang="de-DE" noProof="0" smtClean="0"/>
              <a:t> über Moodle</a:t>
            </a:r>
            <a:r>
              <a:rPr lang="de-DE" noProof="0" dirty="0" smtClean="0"/>
              <a:t>:</a:t>
            </a:r>
            <a:endParaRPr lang="de-DE" b="0" noProof="0" dirty="0" smtClean="0"/>
          </a:p>
          <a:p>
            <a:pPr lvl="1"/>
            <a:r>
              <a:rPr lang="de-DE" sz="1600" noProof="0" dirty="0" smtClean="0">
                <a:hlinkClick r:id="rId8"/>
              </a:rPr>
              <a:t>https://moodle.tu-darmstadt.de/course/view.php?id=9352</a:t>
            </a:r>
            <a:r>
              <a:rPr lang="de-DE" noProof="0" dirty="0" smtClean="0"/>
              <a:t>  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8945" y="2013690"/>
            <a:ext cx="1914310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Typkonvertierung unterbinden mit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4276590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&amp;student)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(mike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useStudent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"Sarah"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4" name="Abgerundete rechteckige Legende 3"/>
          <p:cNvSpPr/>
          <p:nvPr/>
        </p:nvSpPr>
        <p:spPr>
          <a:xfrm>
            <a:off x="4716016" y="4005064"/>
            <a:ext cx="4279144" cy="936104"/>
          </a:xfrm>
          <a:prstGeom prst="wedgeRoundRectCallout">
            <a:avLst>
              <a:gd name="adj1" fmla="val -74426"/>
              <a:gd name="adj2" fmla="val 559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Ohne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kann man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useStudent</a:t>
            </a:r>
            <a:r>
              <a:rPr lang="de-DE" smtClean="0">
                <a:solidFill>
                  <a:schemeClr val="bg1"/>
                </a:solidFill>
              </a:rPr>
              <a:t> auch so aufrufen wegen </a:t>
            </a:r>
            <a:r>
              <a:rPr lang="de-DE" b="1" smtClean="0">
                <a:solidFill>
                  <a:schemeClr val="bg1"/>
                </a:solidFill>
              </a:rPr>
              <a:t>impliziter Typkonvertierung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Schlüsselwort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 smtClean="0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Delegating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noProof="0" smtClean="0"/>
              <a:t>Man kann </a:t>
            </a:r>
            <a:r>
              <a:rPr lang="de-DE" noProof="0" dirty="0" smtClean="0"/>
              <a:t>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Vor C++11</a:t>
            </a:r>
            <a:r>
              <a:rPr lang="de-DE" noProof="0" smtClean="0"/>
              <a:t>: man kann/muss nur Basisklassen </a:t>
            </a:r>
            <a:r>
              <a:rPr lang="de-DE" noProof="0" dirty="0" smtClean="0"/>
              <a:t>initialisieren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 smtClean="0"/>
              <a:t>Kann aber nicht an Konstruktoren der eigenen Klasse delegieren.</a:t>
            </a:r>
          </a:p>
          <a:p>
            <a:pPr marL="520700" indent="-342900"/>
            <a:r>
              <a:rPr lang="de-DE" b="1" noProof="0" dirty="0" smtClean="0"/>
              <a:t>Seit C++11</a:t>
            </a:r>
            <a:r>
              <a:rPr lang="de-DE" noProof="0" dirty="0" smtClean="0"/>
              <a:t>: </a:t>
            </a:r>
            <a:r>
              <a:rPr lang="de-DE" noProof="0" dirty="0" err="1" smtClean="0"/>
              <a:t>Konstruktoraufruf</a:t>
            </a:r>
            <a:r>
              <a:rPr lang="de-DE" noProof="0" dirty="0" smtClean="0"/>
              <a:t> auf eigene Klasse möglich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en.cppreference.com/w/cpp/language/initializer_list#Delegating_constructor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://www.learncpp.com/cpp-tutorial/b-5-delegating-constructors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8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, 0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iUseACopy(floor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 smtClean="0">
                <a:solidFill>
                  <a:schemeClr val="bg1"/>
                </a:solidFill>
              </a:rPr>
              <a:t>iUseACopy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smtClean="0"/>
              <a:t>Kopieren bei der Übergabe ist oft nicht gewollt. Lösungsmöglichkeiten:</a:t>
            </a:r>
            <a:endParaRPr lang="de-DE" altLang="de-DE" sz="22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</a:t>
            </a:r>
            <a:r>
              <a:rPr lang="de-DE" altLang="de-DE" sz="2200" b="0" smtClean="0"/>
              <a:t>)  </a:t>
            </a:r>
            <a:r>
              <a:rPr lang="de-DE" altLang="de-DE" sz="2200" b="0"/>
              <a:t>Übergabe </a:t>
            </a:r>
            <a:r>
              <a:rPr lang="de-DE" altLang="de-DE" sz="2200" b="0" smtClean="0"/>
              <a:t>"per Referenz" </a:t>
            </a:r>
            <a:r>
              <a:rPr lang="de-DE" altLang="de-DE" sz="2200" b="0"/>
              <a:t>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 smtClean="0">
                <a:solidFill>
                  <a:schemeClr val="bg1"/>
                </a:solidFill>
              </a:rPr>
              <a:t>iUseAReference</a:t>
            </a:r>
            <a:r>
              <a:rPr lang="de-DE" smtClean="0">
                <a:solidFill>
                  <a:schemeClr val="bg1"/>
                </a:solidFill>
              </a:rPr>
              <a:t> kann </a:t>
            </a:r>
            <a:r>
              <a:rPr lang="de-DE">
                <a:solidFill>
                  <a:schemeClr val="bg1"/>
                </a:solidFill>
              </a:rPr>
              <a:t>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Dies </a:t>
            </a:r>
            <a:r>
              <a:rPr lang="de-DE" b="1">
                <a:solidFill>
                  <a:schemeClr val="bg1"/>
                </a:solidFill>
              </a:rPr>
              <a:t>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smtClean="0">
                <a:solidFill>
                  <a:srgbClr val="000000"/>
                </a:solidFill>
                <a:latin typeface="Consolas"/>
              </a:rPr>
            </a:br>
            <a:r>
              <a:rPr lang="de-DE" sz="1600" b="1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["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smtClean="0">
                <a:solidFill>
                  <a:srgbClr val="2A00FF"/>
                </a:solidFill>
                <a:latin typeface="Consolas"/>
              </a:rPr>
              <a:t>"]"</a:t>
            </a:r>
            <a:endParaRPr lang="de-DE" sz="1600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>
                <a:solidFill>
                  <a:srgbClr val="005032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</a:t>
            </a:r>
            <a:endParaRPr lang="de-DE" sz="160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</a:t>
            </a:r>
            <a:r>
              <a:rPr lang="de-DE" altLang="de-DE" sz="2200" b="0" smtClean="0"/>
              <a:t>) </a:t>
            </a:r>
            <a:r>
              <a:rPr lang="de-DE" altLang="de-DE" sz="2200" b="0"/>
              <a:t>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Äquivalent zu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4580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ist die Übergabe per </a:t>
            </a:r>
            <a:r>
              <a:rPr lang="de-DE" altLang="de-DE" sz="1800" b="0" i="1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 b="0"/>
              <a:t>ein </a:t>
            </a:r>
            <a:r>
              <a:rPr lang="de-DE" altLang="de-DE" sz="1800"/>
              <a:t>sinnvoller Default</a:t>
            </a:r>
            <a:r>
              <a:rPr lang="de-DE" altLang="de-DE" sz="1800" b="0"/>
              <a:t>?</a:t>
            </a:r>
          </a:p>
        </p:txBody>
      </p:sp>
      <p:sp>
        <p:nvSpPr>
          <p:cNvPr id="24581" name="Textfeld 4"/>
          <p:cNvSpPr txBox="1">
            <a:spLocks noChangeArrowheads="1"/>
          </p:cNvSpPr>
          <p:nvPr/>
        </p:nvSpPr>
        <p:spPr bwMode="auto">
          <a:xfrm>
            <a:off x="250825" y="3109913"/>
            <a:ext cx="4465638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ist die Übergabe per </a:t>
            </a:r>
            <a:r>
              <a:rPr lang="de-DE" altLang="de-DE" sz="1800" b="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 i="1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 </a:t>
            </a:r>
            <a:r>
              <a:rPr lang="de-DE" altLang="de-DE" sz="1800"/>
              <a:t>nicht möglich</a:t>
            </a:r>
            <a:r>
              <a:rPr lang="de-DE" altLang="de-DE" sz="1800" b="0"/>
              <a:t>?</a:t>
            </a:r>
          </a:p>
        </p:txBody>
      </p:sp>
      <p:sp>
        <p:nvSpPr>
          <p:cNvPr id="24582" name="Textfeld 4"/>
          <p:cNvSpPr txBox="1">
            <a:spLocks noChangeArrowheads="1"/>
          </p:cNvSpPr>
          <p:nvPr/>
        </p:nvSpPr>
        <p:spPr bwMode="auto">
          <a:xfrm>
            <a:off x="250825" y="4189413"/>
            <a:ext cx="4465638" cy="60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(sogar in vielen Fällen muss) man die </a:t>
            </a:r>
            <a:r>
              <a:rPr lang="de-DE" altLang="de-DE" sz="1800"/>
              <a:t>Initialisierungsliste</a:t>
            </a:r>
            <a:r>
              <a:rPr lang="de-DE" altLang="de-DE" sz="1800" b="0"/>
              <a:t> verwenden?</a:t>
            </a:r>
          </a:p>
        </p:txBody>
      </p:sp>
    </p:spTree>
    <p:extLst>
      <p:ext uri="{BB962C8B-B14F-4D97-AF65-F5344CB8AC3E}">
        <p14:creationId xmlns:p14="http://schemas.microsoft.com/office/powerpoint/2010/main" val="24469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std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 smtClean="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&amp;operator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std::cout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std::</a:t>
            </a:r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 smtClean="0"/>
              <a:t>Neben dem </a:t>
            </a:r>
            <a:r>
              <a:rPr lang="de-DE" b="0" noProof="0" dirty="0" err="1" smtClean="0"/>
              <a:t>Kopierkonstruktor</a:t>
            </a:r>
            <a:r>
              <a:rPr lang="de-DE" b="0" noProof="0" dirty="0" smtClean="0"/>
              <a:t> gibt es auch noch eine andere Art, den </a:t>
            </a:r>
            <a:r>
              <a:rPr lang="de-DE" b="1" noProof="0" dirty="0" smtClean="0"/>
              <a:t>Zustand eines Objektes zu übertragen</a:t>
            </a:r>
            <a:r>
              <a:rPr lang="de-DE" b="0" noProof="0" dirty="0" smtClean="0"/>
              <a:t>: den </a:t>
            </a:r>
            <a:r>
              <a:rPr lang="de-DE" b="1" noProof="0" dirty="0" err="1" smtClean="0"/>
              <a:t>Assignment</a:t>
            </a:r>
            <a:r>
              <a:rPr lang="de-DE" b="1" noProof="0" dirty="0" smtClean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 smtClean="0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</a:t>
              </a:r>
              <a:r>
                <a:rPr lang="de-DE" b="1" smtClean="0">
                  <a:solidFill>
                    <a:schemeClr val="bg1"/>
                  </a:solidFill>
                </a:rPr>
                <a:t>Konstruktor 		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beim Initialisieren</a:t>
              </a:r>
              <a:r>
                <a:rPr lang="de-DE" smtClean="0">
                  <a:solidFill>
                    <a:schemeClr val="bg1"/>
                  </a:solidFill>
                </a:rPr>
                <a:t/>
              </a:r>
              <a:br>
                <a:rPr lang="de-DE" smtClean="0">
                  <a:solidFill>
                    <a:schemeClr val="bg1"/>
                  </a:solidFill>
                </a:rPr>
              </a:br>
              <a:r>
                <a:rPr lang="de-DE" b="1" smtClean="0">
                  <a:solidFill>
                    <a:schemeClr val="bg1"/>
                  </a:solidFill>
                </a:rPr>
                <a:t>Assignment-Operator </a:t>
              </a:r>
              <a:r>
                <a:rPr lang="de-DE" smtClean="0">
                  <a:solidFill>
                    <a:schemeClr val="bg1"/>
                  </a:solidFill>
                </a:rPr>
                <a:t>überträgt Zustand </a:t>
              </a:r>
              <a:r>
                <a:rPr lang="de-DE" b="1" smtClean="0">
                  <a:solidFill>
                    <a:schemeClr val="bg1"/>
                  </a:solidFill>
                </a:rPr>
                <a:t>nach dem Initialisieren</a:t>
              </a:r>
              <a:endParaRPr lang="de-DE" b="1">
                <a:solidFill>
                  <a:schemeClr val="bg1"/>
                </a:solidFill>
              </a:endParaRP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 smtClean="0">
                  <a:solidFill>
                    <a:srgbClr val="005AA9"/>
                  </a:solidFill>
                </a:rPr>
                <a:t>!</a:t>
              </a:r>
              <a:endParaRPr lang="de-DE" altLang="de-DE" sz="4000" b="1">
                <a:solidFill>
                  <a:srgbClr val="005AA9"/>
                </a:solidFill>
              </a:endParaRP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Rückgabe von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 smtClean="0">
                <a:solidFill>
                  <a:schemeClr val="bg1"/>
                </a:solidFill>
              </a:rPr>
              <a:t> erlaubt Verkettung ("Operator chaining"):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>
                <a:hlinkClick r:id="rId2"/>
              </a:rPr>
              <a:t>http://</a:t>
            </a:r>
            <a:r>
              <a:rPr lang="en-US" smtClean="0">
                <a:hlinkClick r:id="rId2"/>
              </a:rPr>
              <a:t>cpp.sh/643yg</a:t>
            </a:r>
            <a:r>
              <a:rPr lang="en-US" smtClean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Assignment</a:t>
            </a:r>
            <a:r>
              <a:rPr lang="de-DE" altLang="de-DE" noProof="0" dirty="0" smtClean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Assignment</a:t>
            </a:r>
            <a:r>
              <a:rPr lang="de-DE" noProof="0" dirty="0" smtClean="0"/>
              <a:t>-Operator kann in Java </a:t>
            </a:r>
            <a:r>
              <a:rPr lang="de-DE" b="1" noProof="0" dirty="0" smtClean="0"/>
              <a:t>nicht überschrieben/angepasst werden</a:t>
            </a:r>
            <a:r>
              <a:rPr lang="de-DE" noProof="0" dirty="0" smtClean="0"/>
              <a:t>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Java-Primitive</a:t>
            </a:r>
            <a:r>
              <a:rPr lang="de-DE" noProof="0" dirty="0" smtClean="0"/>
              <a:t> (int, double,…): </a:t>
            </a:r>
            <a:r>
              <a:rPr lang="de-DE" b="1" noProof="0" dirty="0" smtClean="0"/>
              <a:t>Wertzuweisung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/>
          </a:p>
          <a:p>
            <a:r>
              <a:rPr lang="de-DE" b="1" noProof="0" dirty="0" smtClean="0"/>
              <a:t>Java-Objekte</a:t>
            </a:r>
            <a:r>
              <a:rPr lang="de-DE" noProof="0" dirty="0" smtClean="0"/>
              <a:t>: </a:t>
            </a:r>
            <a:r>
              <a:rPr lang="de-DE" b="1" noProof="0" dirty="0" smtClean="0"/>
              <a:t>Referenzzuweisung/Aliasing</a:t>
            </a:r>
            <a:br>
              <a:rPr lang="de-DE" b="1" noProof="0" dirty="0" smtClean="0"/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 smtClean="0"/>
              <a:t>Der C++-Compiler ("</a:t>
            </a:r>
            <a:r>
              <a:rPr lang="de-DE" b="1" noProof="0" dirty="0" err="1" smtClean="0"/>
              <a:t>automagically</a:t>
            </a:r>
            <a:r>
              <a:rPr lang="de-DE" noProof="0" dirty="0" smtClean="0"/>
              <a:t>") generiert automatisch eine Reihe von Methoden, falls sie </a:t>
            </a:r>
            <a:r>
              <a:rPr lang="de-DE" b="1" noProof="0" dirty="0" smtClean="0"/>
              <a:t>nicht vorhanden (=deklariert)</a:t>
            </a:r>
            <a:r>
              <a:rPr lang="de-DE" noProof="0" dirty="0" smtClean="0"/>
              <a:t> sind, </a:t>
            </a:r>
            <a:r>
              <a:rPr lang="de-DE" noProof="0" smtClean="0"/>
              <a:t>z.B.:</a:t>
            </a:r>
          </a:p>
          <a:p>
            <a:pPr lvl="1"/>
            <a:r>
              <a:rPr lang="de-DE" noProof="0" smtClean="0"/>
              <a:t>Default-Konstruktor</a:t>
            </a:r>
            <a:r>
              <a:rPr lang="de-DE" noProof="0" dirty="0" smtClean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 smtClean="0"/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</a:t>
            </a:r>
            <a:r>
              <a:rPr lang="de-DE" noProof="0" dirty="0" smtClean="0"/>
              <a:t>wie in </a:t>
            </a:r>
            <a:r>
              <a:rPr lang="de-DE" noProof="0" smtClean="0"/>
              <a:t>Java!)</a:t>
            </a:r>
          </a:p>
          <a:p>
            <a:pPr lvl="1"/>
            <a:r>
              <a:rPr lang="de-DE" noProof="0" smtClean="0"/>
              <a:t>Copy-Konstruktor</a:t>
            </a:r>
            <a:r>
              <a:rPr lang="de-DE" noProof="0" dirty="0" smtClean="0"/>
              <a:t>		</a:t>
            </a:r>
            <a:r>
              <a:rPr lang="de-DE" sz="1400" b="1" noProof="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/>
              <a:t>Assignment-Operator		</a:t>
            </a:r>
            <a:r>
              <a:rPr lang="de-DE" sz="1400" b="1" noProof="0" smtClean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Destruktor</a:t>
            </a:r>
            <a:r>
              <a:rPr lang="de-DE" noProof="0" dirty="0" smtClean="0">
                <a:solidFill>
                  <a:srgbClr val="000000"/>
                </a:solidFill>
              </a:rPr>
              <a:t>			~</a:t>
            </a:r>
            <a:r>
              <a:rPr lang="de-DE" sz="1400" b="1" noProof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 smtClean="0">
                <a:solidFill>
                  <a:srgbClr val="000000"/>
                </a:solidFill>
              </a:rPr>
              <a:t>Initialisierungsliste </a:t>
            </a:r>
            <a:r>
              <a:rPr lang="de-DE" noProof="0" dirty="0" smtClean="0">
                <a:solidFill>
                  <a:srgbClr val="000000"/>
                </a:solidFill>
              </a:rPr>
              <a:t>		</a:t>
            </a:r>
            <a:r>
              <a:rPr lang="de-DE" noProof="0" dirty="0" smtClean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 smtClean="0">
              <a:solidFill>
                <a:srgbClr val="000000"/>
              </a:solidFill>
            </a:endParaRPr>
          </a:p>
          <a:p>
            <a:endParaRPr lang="de-DE" noProof="0" dirty="0" smtClean="0"/>
          </a:p>
          <a:p>
            <a:r>
              <a:rPr lang="de-DE" noProof="0" dirty="0" smtClean="0"/>
              <a:t>Man kann auch die </a:t>
            </a:r>
            <a:r>
              <a:rPr lang="de-DE" b="1" noProof="0" smtClean="0"/>
              <a:t>Generierung unterbinden</a:t>
            </a:r>
          </a:p>
          <a:p>
            <a:pPr lvl="1"/>
            <a:r>
              <a:rPr lang="de-DE" noProof="0" smtClean="0"/>
              <a:t>vor </a:t>
            </a:r>
            <a:r>
              <a:rPr lang="de-DE" noProof="0" dirty="0" smtClean="0"/>
              <a:t>C</a:t>
            </a:r>
            <a:r>
              <a:rPr lang="de-DE" noProof="0" smtClean="0"/>
              <a:t>++11: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 smtClean="0"/>
              <a:t>seit </a:t>
            </a:r>
            <a:r>
              <a:rPr lang="de-DE" noProof="0" dirty="0" smtClean="0"/>
              <a:t>C++11</a:t>
            </a:r>
            <a:r>
              <a:rPr lang="de-DE" noProof="0" smtClean="0"/>
              <a:t>: 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smtClean="0"/>
              <a:t>Gegenstück:</a:t>
            </a:r>
            <a:r>
              <a:rPr lang="de-DE" smtClean="0"/>
              <a:t> </a:t>
            </a:r>
            <a:r>
              <a:rPr lang="de-DE" b="1" smtClean="0"/>
              <a:t>"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 smtClean="0"/>
              <a:t>"</a:t>
            </a:r>
            <a:r>
              <a:rPr lang="de-DE" smtClean="0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 smtClean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 smtClean="0">
                <a:solidFill>
                  <a:schemeClr val="bg1"/>
                </a:solidFill>
              </a:rPr>
              <a:t>Wichtig</a:t>
            </a:r>
            <a:r>
              <a:rPr lang="de-DE" smtClean="0">
                <a:solidFill>
                  <a:schemeClr val="bg1"/>
                </a:solidFill>
              </a:rPr>
              <a:t> als Zeichen an andere Entwickler!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en.wikipedia.org/wiki/C%2B%2B11#Explicitly_defaulted_and_deleted_special_member_functions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Übung: Aufgabenblatt</a:t>
            </a:r>
            <a:endParaRPr lang="de-DE" altLang="de-DE" noProof="0" dirty="0" smtClean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noProof="0" smtClean="0"/>
              <a:t>Aufgabenblatt – Ein Dokument mit allen Aufgaben </a:t>
            </a:r>
            <a:endParaRPr lang="de-DE" b="1" noProof="0" dirty="0" smtClean="0"/>
          </a:p>
          <a:p>
            <a:pPr lvl="2"/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smtClean="0"/>
              <a:t>C</a:t>
            </a:r>
            <a:r>
              <a:rPr lang="de-DE" noProof="0" dirty="0" smtClean="0"/>
              <a:t>++-Grundlagen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smtClean="0"/>
              <a:t>Speichermanagement </a:t>
            </a:r>
            <a:r>
              <a:rPr lang="de-DE" noProof="0" dirty="0" smtClean="0"/>
              <a:t>in C++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smtClean="0"/>
              <a:t>Objektorientierung </a:t>
            </a:r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smtClean="0"/>
              <a:t>Fortgeschrittene </a:t>
            </a:r>
            <a:r>
              <a:rPr lang="de-DE" noProof="0" dirty="0" smtClean="0"/>
              <a:t>Themen</a:t>
            </a:r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smtClean="0"/>
              <a:t>(Embedded) C-Programmierung</a:t>
            </a:r>
          </a:p>
          <a:p>
            <a:pPr lvl="2"/>
            <a:endParaRPr lang="de-DE" noProof="0" dirty="0" smtClean="0"/>
          </a:p>
          <a:p>
            <a:pPr lvl="2"/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smtClean="0"/>
              <a:t>Zusatzaufgaben: Aufzugsimulator aus </a:t>
            </a:r>
            <a:r>
              <a:rPr lang="de-DE" noProof="0" dirty="0" smtClean="0"/>
              <a:t>der Vorlesung </a:t>
            </a:r>
            <a:r>
              <a:rPr lang="de-DE" noProof="0" smtClean="0"/>
              <a:t>selber implementieren und weitere optionale Aufgabe. Eine gute </a:t>
            </a:r>
            <a:r>
              <a:rPr lang="de-DE" noProof="0" dirty="0" smtClean="0"/>
              <a:t>Vorbereitung für </a:t>
            </a:r>
            <a:r>
              <a:rPr lang="de-DE" noProof="0" smtClean="0"/>
              <a:t>die Klausur!</a:t>
            </a:r>
            <a:endParaRPr lang="de-DE" noProof="0" dirty="0" smtClean="0"/>
          </a:p>
          <a:p>
            <a:pPr marL="180975" lvl="1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URL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b="1" noProof="0" dirty="0" smtClean="0">
                <a:hlinkClick r:id="rId2"/>
              </a:rPr>
              <a:t>https://github.com/Echtzeitsysteme/tud-cppp/tree/master/exercises</a:t>
            </a:r>
            <a:r>
              <a:rPr lang="de-DE" b="1" noProof="0" dirty="0" smtClean="0"/>
              <a:t> </a:t>
            </a:r>
            <a:endParaRPr lang="de-DE" noProof="0" dirty="0" smtClean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1182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Compiler-generierte Methoden: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Jede Klasse </a:t>
            </a:r>
            <a:r>
              <a:rPr lang="de-DE" b="1" noProof="0" dirty="0" smtClean="0"/>
              <a:t>erbt (indirekt)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 smtClean="0"/>
              <a:t>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>
                <a:sym typeface="Wingdings" panose="05000000000000000000" pitchFamily="2" charset="2"/>
              </a:rPr>
              <a:t>wird durch Compiler zu</a:t>
            </a:r>
            <a:br>
              <a:rPr lang="de-DE" noProof="0" dirty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/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	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Namensraum</a:t>
            </a:r>
            <a:r>
              <a:rPr lang="de-DE" noProof="0" dirty="0" smtClean="0"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 smtClean="0">
                <a:sym typeface="Wingdings" panose="05000000000000000000" pitchFamily="2" charset="2"/>
              </a:rPr>
              <a:t>wird automatisch eingebunden.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Exceptions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r>
              <a:rPr lang="en-US" b="1"/>
              <a:t>Struktur</a:t>
            </a:r>
            <a:r>
              <a:rPr lang="en-US"/>
              <a:t>: try + mehrere </a:t>
            </a:r>
            <a:r>
              <a:rPr lang="en-US" smtClean="0"/>
              <a:t>catch-Blöcke; </a:t>
            </a:r>
            <a:r>
              <a:rPr lang="en-US" b="1" smtClean="0"/>
              <a:t>Catch by reference</a:t>
            </a:r>
          </a:p>
          <a:p>
            <a:r>
              <a:rPr lang="en-US" smtClean="0"/>
              <a:t>Nur </a:t>
            </a:r>
            <a:r>
              <a:rPr lang="en-US" b="1" smtClean="0"/>
              <a:t>Untertypen</a:t>
            </a:r>
            <a:r>
              <a:rPr lang="en-US" smtClean="0"/>
              <a:t> von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smtClean="0"/>
              <a:t> können geworfen/gefangen werden.</a:t>
            </a:r>
          </a:p>
          <a:p>
            <a:r>
              <a:rPr lang="en-US" b="1" smtClean="0"/>
              <a:t>Default</a:t>
            </a:r>
            <a:r>
              <a:rPr lang="en-US" smtClean="0"/>
              <a:t>: catch(Exception e)</a:t>
            </a:r>
          </a:p>
          <a:p>
            <a:endParaRPr lang="en-US" smtClean="0"/>
          </a:p>
          <a:p>
            <a:pPr marL="0" indent="0">
              <a:buNone/>
            </a:pPr>
            <a:r>
              <a:rPr lang="en-US" b="1" smtClean="0"/>
              <a:t>C++</a:t>
            </a:r>
          </a:p>
          <a:p>
            <a:r>
              <a:rPr lang="en-US" b="1" smtClean="0"/>
              <a:t>Struktur</a:t>
            </a:r>
            <a:r>
              <a:rPr lang="en-US" smtClean="0"/>
              <a:t>: try + mehrere catch-Blöcke; </a:t>
            </a:r>
            <a:r>
              <a:rPr lang="en-US" b="1" smtClean="0"/>
              <a:t>Catch by-value</a:t>
            </a:r>
            <a:r>
              <a:rPr lang="en-US" smtClean="0"/>
              <a:t> + </a:t>
            </a:r>
            <a:r>
              <a:rPr lang="en-US" b="1" smtClean="0"/>
              <a:t>catch by-reference</a:t>
            </a:r>
          </a:p>
          <a:p>
            <a:r>
              <a:rPr lang="en-US" b="1" smtClean="0"/>
              <a:t>Jeglicher Datentyp </a:t>
            </a:r>
            <a:r>
              <a:rPr lang="en-US" smtClean="0"/>
              <a:t>kann geworfen werden, 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smtClean="0"/>
              <a:t>Default:</a:t>
            </a:r>
            <a:r>
              <a:rPr lang="en-US" smtClean="0"/>
              <a:t>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smtClean="0"/>
          </a:p>
          <a:p>
            <a:endParaRPr lang="en-US" smtClean="0"/>
          </a:p>
          <a:p>
            <a:endParaRPr lang="en-US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 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 smtClean="0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</a:t>
            </a:r>
            <a:r>
              <a:rPr lang="en-US" sz="1100" smtClean="0">
                <a:hlinkClick r:id="rId2"/>
              </a:rPr>
              <a:t>/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Hängende Zeiger und Speicherlecks</a:t>
            </a:r>
            <a:endParaRPr lang="de-DE" noProof="0" dirty="0"/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"Making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g++ </a:t>
            </a:r>
            <a:r>
              <a:rPr lang="de-DE">
                <a:solidFill>
                  <a:schemeClr val="bg1"/>
                </a:solidFill>
              </a:rPr>
              <a:t>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Hängende Zeiger</a:t>
            </a:r>
            <a:br>
              <a:rPr lang="de-DE" noProof="0" dirty="0" smtClean="0"/>
            </a:br>
            <a:r>
              <a:rPr lang="de-DE" sz="2000" noProof="0" dirty="0" smtClean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Compiler erkennt, wann </a:t>
            </a:r>
            <a:r>
              <a:rPr lang="de-DE">
                <a:solidFill>
                  <a:schemeClr val="bg1"/>
                </a:solidFill>
              </a:rPr>
              <a:t>Kopien vermieden werden </a:t>
            </a:r>
            <a:r>
              <a:rPr lang="de-DE" smtClean="0">
                <a:solidFill>
                  <a:schemeClr val="bg1"/>
                </a:solidFill>
              </a:rPr>
              <a:t>können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smtClean="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 smtClean="0"/>
              <a:t>Zu erwarten ist, dass bei (5.) zunächst ein Objekt mittels Default-Konstruktor angelegt und dann mittels </a:t>
            </a:r>
            <a:r>
              <a:rPr lang="de-DE" sz="1800" b="0" i="1" noProof="0" dirty="0" err="1" smtClean="0"/>
              <a:t>operator</a:t>
            </a:r>
            <a:r>
              <a:rPr lang="de-DE" sz="1800" b="0" i="1" noProof="0" dirty="0" smtClean="0"/>
              <a:t>=</a:t>
            </a:r>
            <a:r>
              <a:rPr lang="de-DE" sz="1800" b="0" noProof="0" dirty="0" smtClean="0"/>
              <a:t> überschrieben wird – C++ ist da schlauer </a:t>
            </a:r>
            <a:r>
              <a:rPr lang="de-DE" sz="1800" b="0" noProof="0" dirty="0" smtClean="0">
                <a:sym typeface="Wingdings" panose="05000000000000000000" pitchFamily="2" charset="2"/>
              </a:rPr>
              <a:t></a:t>
            </a:r>
            <a:r>
              <a:rPr lang="de-DE" b="0" noProof="0" dirty="0" smtClean="0"/>
              <a:t>.</a:t>
            </a:r>
            <a:endParaRPr lang="de-DE" b="0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"Copy 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constructor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>
              <a:latin typeface="Courier New" panose="02070309020205020404" pitchFamily="49" charset="0"/>
            </a:endParaRPr>
          </a:p>
          <a:p>
            <a:pPr lvl="1"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 cout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"operator</a:t>
            </a:r>
            <a:r>
              <a:rPr lang="en-US" sz="1100">
                <a:solidFill>
                  <a:srgbClr val="2A00FF"/>
                </a:solidFill>
                <a:latin typeface="Courier New" panose="02070309020205020404" pitchFamily="49" charset="0"/>
              </a:rPr>
              <a:t>= </a:t>
            </a:r>
            <a:r>
              <a:rPr lang="en-US" sz="1100" smtClean="0">
                <a:solidFill>
                  <a:srgbClr val="2A00FF"/>
                </a:solidFill>
                <a:latin typeface="Courier New" panose="02070309020205020404" pitchFamily="49" charset="0"/>
              </a:rPr>
              <a:t>called"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1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retur *this;</a:t>
            </a:r>
            <a:endParaRPr lang="en-US" sz="1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1100" smtClean="0">
                <a:latin typeface="Courier New" panose="02070309020205020404" pitchFamily="49" charset="0"/>
              </a:rPr>
              <a:t/>
            </a:r>
            <a:br>
              <a:rPr lang="de-DE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a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;</a:t>
            </a:r>
            <a:r>
              <a:rPr lang="en-US" sz="1100" smtClean="0">
                <a:latin typeface="Courier New" panose="02070309020205020404" pitchFamily="49" charset="0"/>
              </a:rPr>
              <a:t> </a:t>
            </a:r>
            <a:br>
              <a:rPr lang="en-US" sz="1100" smtClean="0"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c 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endParaRPr lang="en-US" sz="1100">
              <a:latin typeface="Courier New" panose="02070309020205020404" pitchFamily="49" charset="0"/>
            </a:endParaRP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b(a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b </a:t>
            </a:r>
            <a:r>
              <a:rPr lang="en-US" sz="1100">
                <a:solidFill>
                  <a:srgbClr val="000000"/>
                </a:solidFill>
                <a:latin typeface="Courier New" panose="02070309020205020404" pitchFamily="49" charset="0"/>
              </a:rPr>
              <a:t>= a</a:t>
            </a:r>
            <a:r>
              <a:rPr lang="en-US" sz="11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100" smtClean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d = </a:t>
            </a: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/>
            </a:r>
            <a:b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smtClean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err="1" smtClean="0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 smtClean="0">
                <a:latin typeface="+mj-lt"/>
                <a:cs typeface="Courier New" panose="02070309020205020404" pitchFamily="49" charset="0"/>
              </a:rPr>
              <a:t>Ausgabe: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operator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called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 smtClean="0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en.wikipedia.org/wiki/Copy_elision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Dieses Programm enthält einen Fehler!  Wer sieht ihn?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 smtClean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"Made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next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*nextFloor = makeNextFloor(floor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"Next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floor is floor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en-US" altLang="de-DE" sz="14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"Dangling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reference to floor </a:t>
            </a:r>
            <a:r>
              <a:rPr lang="en-US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r>
              <a:rPr lang="en-US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Hängende Zeiger</a:t>
            </a:r>
            <a:br>
              <a:rPr lang="de-DE" altLang="de-DE" noProof="0" dirty="0" smtClean="0"/>
            </a:br>
            <a:r>
              <a:rPr lang="de-DE" altLang="de-DE" sz="2000" noProof="0" dirty="0" smtClean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nullptr;</a:t>
            </a: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[0]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 smtClean="0">
                <a:solidFill>
                  <a:schemeClr val="bg1"/>
                </a:solidFill>
              </a:rPr>
              <a:t>setzen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Arbeitsumgebung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C++ und C-Grundlagen</a:t>
            </a:r>
          </a:p>
          <a:p>
            <a:pPr lvl="1"/>
            <a:r>
              <a:rPr lang="de-DE" sz="2000" smtClean="0"/>
              <a:t>Linux-VM mit Codelite IDE</a:t>
            </a:r>
          </a:p>
          <a:p>
            <a:pPr lvl="1"/>
            <a:r>
              <a:rPr lang="de-DE" sz="2000" smtClean="0"/>
              <a:t>Alle klausurrelevanten Inhalte werden hiermit bearbeitet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smtClean="0"/>
              <a:t>Embedded C</a:t>
            </a:r>
          </a:p>
          <a:p>
            <a:pPr lvl="1"/>
            <a:r>
              <a:rPr lang="de-DE" sz="2000" smtClean="0"/>
              <a:t>winIDEA Open auf Windows</a:t>
            </a:r>
          </a:p>
          <a:p>
            <a:pPr lvl="1"/>
            <a:r>
              <a:rPr lang="de-DE" sz="2000" smtClean="0"/>
              <a:t>Nur optionale Aufgaben</a:t>
            </a:r>
            <a:endParaRPr lang="en-US" sz="200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83" y="3429000"/>
            <a:ext cx="4143557" cy="234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t="4007" b="2475"/>
          <a:stretch/>
        </p:blipFill>
        <p:spPr>
          <a:xfrm>
            <a:off x="98426" y="3429000"/>
            <a:ext cx="4603279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127126" y="5215166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Was wird hier gelöscht?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[5706624]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ist nicht mehr möglich, </a:t>
            </a:r>
            <a:r>
              <a:rPr lang="de-DE" i="1" err="1" smtClean="0">
                <a:solidFill>
                  <a:schemeClr val="bg1"/>
                </a:solidFill>
              </a:rPr>
              <a:t>floor</a:t>
            </a:r>
            <a:r>
              <a:rPr lang="de-DE" i="1" smtClean="0">
                <a:solidFill>
                  <a:schemeClr val="bg1"/>
                </a:solidFill>
              </a:rPr>
              <a:t> [0</a:t>
            </a:r>
            <a:r>
              <a:rPr lang="de-DE" i="1">
                <a:solidFill>
                  <a:schemeClr val="bg1"/>
                </a:solidFill>
              </a:rPr>
              <a:t>]</a:t>
            </a:r>
            <a:r>
              <a:rPr lang="de-DE">
                <a:solidFill>
                  <a:schemeClr val="bg1"/>
                </a:solidFill>
              </a:rPr>
              <a:t> freizugeben!  Dies wird als ein </a:t>
            </a:r>
            <a:r>
              <a:rPr lang="de-DE" b="1">
                <a:solidFill>
                  <a:schemeClr val="bg1"/>
                </a:solidFill>
              </a:rPr>
              <a:t>Speicherleck</a:t>
            </a:r>
            <a:r>
              <a:rPr lang="de-DE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</a:p>
          <a:p>
            <a:pPr algn="l"/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</a:t>
            </a:r>
            <a:r>
              <a:rPr lang="de-DE" altLang="de-DE" sz="1600" smtClean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]</a:t>
            </a:r>
            <a:endParaRPr lang="de-DE" altLang="de-DE" sz="1600">
              <a:solidFill>
                <a:schemeClr val="bg1">
                  <a:lumMod val="50000"/>
                </a:schemeClr>
              </a:solidFill>
              <a:latin typeface="Consolas" pitchFamily="49" charset="0"/>
            </a:endParaRP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43745" y="504530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&amp;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Floor *</a:t>
            </a:r>
            <a:r>
              <a:rPr lang="de-DE" altLang="de-DE" sz="1300" err="1" smtClean="0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smtClean="0">
                <a:solidFill>
                  <a:srgbClr val="005032"/>
                </a:solidFill>
                <a:latin typeface="Consolas" pitchFamily="49" charset="0"/>
              </a:rPr>
              <a:t>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Eve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"Rohzeiger" (</a:t>
            </a:r>
            <a:r>
              <a:rPr lang="de-DE" b="1" err="1" smtClean="0">
                <a:solidFill>
                  <a:schemeClr val="bg1"/>
                </a:solidFill>
              </a:rPr>
              <a:t>raw</a:t>
            </a:r>
            <a:r>
              <a:rPr lang="de-DE" b="1" smtClean="0">
                <a:solidFill>
                  <a:schemeClr val="bg1"/>
                </a:solidFill>
              </a:rPr>
              <a:t> </a:t>
            </a:r>
            <a:r>
              <a:rPr lang="de-DE" b="1" err="1" smtClean="0">
                <a:solidFill>
                  <a:schemeClr val="bg1"/>
                </a:solidFill>
              </a:rPr>
              <a:t>pointer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6868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 könnte man das Problem lösen?  Wir müssen ja irgendwie entscheiden wann ein Objekt gelöscht werden darf …</a:t>
            </a:r>
          </a:p>
        </p:txBody>
      </p:sp>
    </p:spTree>
    <p:extLst>
      <p:ext uri="{BB962C8B-B14F-4D97-AF65-F5344CB8AC3E}">
        <p14:creationId xmlns:p14="http://schemas.microsoft.com/office/powerpoint/2010/main" val="8952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Mit </a:t>
            </a:r>
            <a:r>
              <a:rPr lang="de-DE" altLang="de-DE" noProof="0" dirty="0" err="1" smtClean="0"/>
              <a:t>std</a:t>
            </a:r>
            <a:r>
              <a:rPr lang="de-DE" altLang="de-DE" noProof="0" dirty="0" smtClean="0"/>
              <a:t>::</a:t>
            </a:r>
            <a:r>
              <a:rPr lang="de-DE" altLang="de-DE" noProof="0" dirty="0" err="1" smtClean="0"/>
              <a:t>shared_ptr</a:t>
            </a:r>
            <a:endParaRPr lang="de-DE" altLang="de-DE" noProof="0" dirty="0" smtClean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</a:t>
            </a:r>
            <a:r>
              <a:rPr lang="de-DE" smtClean="0">
                <a:solidFill>
                  <a:schemeClr val="bg1"/>
                </a:solidFill>
              </a:rPr>
              <a:t>Smart Pointer </a:t>
            </a:r>
            <a:r>
              <a:rPr lang="de-DE">
                <a:solidFill>
                  <a:schemeClr val="bg1"/>
                </a:solidFill>
              </a:rPr>
              <a:t>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</a:t>
            </a:r>
            <a:r>
              <a:rPr lang="en-US" smtClean="0">
                <a:latin typeface="Courier New" panose="02070309020205020404" pitchFamily="49" charset="0"/>
                <a:cs typeface="Courier New" panose="02070309020205020404" pitchFamily="49" charset="0"/>
              </a:rPr>
              <a:t> Alice = Eve;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9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 smtClean="0"/>
              <a:t> – ohne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{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</a:t>
            </a:r>
            <a:r>
              <a:rPr lang="de-DE" altLang="de-DE" noProof="0" dirty="0" smtClean="0"/>
              <a:t>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 smtClean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 smtClean="0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"Person.hpp"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&amp;name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 smtClean="0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"Good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bye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Beispiel</a:t>
            </a:r>
            <a:r>
              <a:rPr lang="de-DE" altLang="de-DE" noProof="0" smtClean="0"/>
              <a:t>: Weniger Code dank smarter </a:t>
            </a:r>
            <a:r>
              <a:rPr lang="de-DE" altLang="de-DE" noProof="0" dirty="0" smtClean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  <a:endParaRPr lang="de-DE" altLang="de-DE" sz="1100">
                <a:solidFill>
                  <a:srgbClr val="2A00FF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smtClean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 smtClean="0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smtClean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err="1" smtClean="0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smtClean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smtClean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smtClean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  <a:endParaRPr lang="de-DE" altLang="de-DE" sz="110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smtClean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smtClean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std</a:t>
            </a:r>
            <a:r>
              <a:rPr lang="de-DE" noProof="0" dirty="0" smtClean="0"/>
              <a:t>::</a:t>
            </a:r>
            <a:r>
              <a:rPr lang="de-DE" noProof="0" dirty="0" err="1" smtClean="0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en.cppreference.com/w/cpp/memory/shared_ptr/make_shared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sz="1400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 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 delete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</a:t>
            </a:r>
            <a:r>
              <a:rPr lang="en-US" sz="1400" smtClean="0">
                <a:latin typeface="Courier New" panose="02070309020205020404" pitchFamily="49" charset="0"/>
              </a:rPr>
              <a:t>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&gt;(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ist vorteilhaft: </a:t>
            </a:r>
            <a:r>
              <a:rPr lang="de-DE" b="1" smtClean="0">
                <a:solidFill>
                  <a:schemeClr val="bg1"/>
                </a:solidFill>
              </a:rPr>
              <a:t>Exceptions </a:t>
            </a:r>
            <a:r>
              <a:rPr lang="de-DE" smtClean="0">
                <a:solidFill>
                  <a:schemeClr val="bg1"/>
                </a:solidFill>
              </a:rPr>
              <a:t>führen nicht zu Speicherfehlern und die </a:t>
            </a:r>
            <a:r>
              <a:rPr lang="de-DE" b="1" smtClean="0">
                <a:solidFill>
                  <a:schemeClr val="bg1"/>
                </a:solidFill>
              </a:rPr>
              <a:t>Speicherallokation </a:t>
            </a:r>
            <a:r>
              <a:rPr lang="de-DE" smtClean="0">
                <a:solidFill>
                  <a:schemeClr val="bg1"/>
                </a:solidFill>
              </a:rPr>
              <a:t>ist schneller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 smtClean="0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</a:t>
            </a:r>
            <a:r>
              <a:rPr lang="de-DE" noProof="0" smtClean="0"/>
              <a:t>Virtuelle Maschine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noProof="0" smtClean="0"/>
              <a:t>Beschaffen der VM</a:t>
            </a:r>
            <a:r>
              <a:rPr lang="de-DE" noProof="0" smtClean="0"/>
              <a:t> (.ova-Datei, </a:t>
            </a:r>
            <a:r>
              <a:rPr lang="de-DE" b="0" noProof="0" smtClean="0"/>
              <a:t>URL</a:t>
            </a:r>
            <a:r>
              <a:rPr lang="de-DE" b="0" noProof="0" dirty="0" smtClean="0"/>
              <a:t>, User, PW: siehe </a:t>
            </a:r>
            <a:r>
              <a:rPr lang="de-DE" b="0" noProof="0" smtClean="0"/>
              <a:t>vorige Folie, auf Pool-PCs bereits vorhanden)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endParaRPr lang="de-DE" b="0" noProof="0" dirty="0" smtClean="0">
              <a:hlinkClick r:id="rId2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Importieren der </a:t>
            </a:r>
            <a:r>
              <a:rPr lang="de-DE" b="1" noProof="0" smtClean="0"/>
              <a:t>Appliance </a:t>
            </a:r>
            <a:r>
              <a:rPr lang="de-DE" b="1" i="1" noProof="0" smtClean="0"/>
              <a:t>praktikum2018_v4.ova</a:t>
            </a:r>
            <a:r>
              <a:rPr lang="de-DE" b="1" i="1" noProof="0" dirty="0" smtClean="0"/>
              <a:t/>
            </a:r>
            <a:br>
              <a:rPr lang="de-DE" b="1" i="1" noProof="0" dirty="0" smtClean="0"/>
            </a:br>
            <a:r>
              <a:rPr lang="de-DE" i="1" noProof="0" dirty="0" smtClean="0"/>
              <a:t/>
            </a:r>
            <a:br>
              <a:rPr lang="de-DE" i="1" noProof="0" dirty="0" smtClean="0"/>
            </a:br>
            <a:r>
              <a:rPr lang="de-DE" b="1" noProof="0" smtClean="0">
                <a:solidFill>
                  <a:schemeClr val="accent2"/>
                </a:solidFill>
              </a:rPr>
              <a:t>WICHTIG für Poolnutzer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sz="1600" noProof="0" smtClean="0"/>
              <a:t>!! Beim </a:t>
            </a:r>
            <a:r>
              <a:rPr lang="de-DE" sz="1600" noProof="0" dirty="0" smtClean="0"/>
              <a:t>Importieren muss der Pfad für das </a:t>
            </a:r>
            <a:r>
              <a:rPr lang="de-DE" sz="1600" b="1" noProof="0" dirty="0" smtClean="0"/>
              <a:t>Virtuelle Plattenabbild </a:t>
            </a:r>
            <a:r>
              <a:rPr lang="de-DE" sz="1600" noProof="0" dirty="0" smtClean="0"/>
              <a:t>angepasst werden, sodass die VM in </a:t>
            </a:r>
            <a:r>
              <a:rPr lang="de-DE" sz="1600" b="1" noProof="0" dirty="0" smtClean="0"/>
              <a:t>C:\vms</a:t>
            </a:r>
            <a:r>
              <a:rPr lang="de-DE" sz="1600" noProof="0" dirty="0" smtClean="0"/>
              <a:t> liegt – ansonsten sprengt </a:t>
            </a:r>
            <a:r>
              <a:rPr lang="de-DE" sz="1600" noProof="0" smtClean="0"/>
              <a:t>Ihr die </a:t>
            </a:r>
            <a:r>
              <a:rPr lang="de-DE" sz="1600" b="1" noProof="0" smtClean="0"/>
              <a:t>Quota</a:t>
            </a:r>
            <a:r>
              <a:rPr lang="de-DE" sz="1600" noProof="0" smtClean="0"/>
              <a:t>!</a:t>
            </a:r>
            <a:br>
              <a:rPr lang="de-DE" sz="1600" noProof="0" smtClean="0"/>
            </a:br>
            <a:r>
              <a:rPr lang="de-DE" sz="1600" noProof="0" smtClean="0"/>
              <a:t>!! Beispiel: </a:t>
            </a:r>
            <a:r>
              <a:rPr lang="de-DE" sz="1600" b="1" noProof="0" smtClean="0"/>
              <a:t>C</a:t>
            </a:r>
            <a:r>
              <a:rPr lang="en-US" sz="1600" b="1"/>
              <a:t>:\</a:t>
            </a:r>
            <a:r>
              <a:rPr lang="en-US" sz="1600" b="1" smtClean="0"/>
              <a:t>vms\praktikum2018.vmdk</a:t>
            </a:r>
            <a:r>
              <a:rPr lang="de-DE" sz="1600" b="1" noProof="0" smtClean="0"/>
              <a:t/>
            </a:r>
            <a:br>
              <a:rPr lang="de-DE" sz="1600" b="1" noProof="0" smtClean="0"/>
            </a:br>
            <a:r>
              <a:rPr lang="de-DE" sz="1600" noProof="0" smtClean="0"/>
              <a:t>!! Die </a:t>
            </a:r>
            <a:r>
              <a:rPr lang="de-DE" sz="1600" noProof="0" dirty="0" smtClean="0"/>
              <a:t>VM wird </a:t>
            </a:r>
            <a:r>
              <a:rPr lang="de-DE" sz="1600" b="1" noProof="0" dirty="0" smtClean="0"/>
              <a:t>auf dem PC</a:t>
            </a:r>
            <a:r>
              <a:rPr lang="de-DE" sz="1600" noProof="0" dirty="0" smtClean="0"/>
              <a:t> und </a:t>
            </a:r>
            <a:r>
              <a:rPr lang="de-DE" sz="1600" b="1" noProof="0" dirty="0" smtClean="0"/>
              <a:t>nicht in eurem </a:t>
            </a:r>
            <a:r>
              <a:rPr lang="de-DE" sz="1600" b="1" noProof="0" smtClean="0"/>
              <a:t>Profil </a:t>
            </a:r>
            <a:r>
              <a:rPr lang="de-DE" sz="1600" noProof="0" smtClean="0"/>
              <a:t>gespeichert; sichert eure Ergebnisse!</a:t>
            </a:r>
            <a:r>
              <a:rPr lang="de-DE" noProof="0" smtClean="0"/>
              <a:t/>
            </a:r>
            <a:br>
              <a:rPr lang="de-DE" noProof="0" smtClean="0"/>
            </a:br>
            <a:endParaRPr lang="de-DE" noProof="0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noProof="0" dirty="0" smtClean="0"/>
              <a:t>Genereller Hinweis</a:t>
            </a:r>
            <a:r>
              <a:rPr lang="de-DE" noProof="0" dirty="0" smtClean="0"/>
              <a:t>: </a:t>
            </a:r>
            <a:r>
              <a:rPr lang="de-DE" i="1" noProof="0" smtClean="0"/>
              <a:t>Ctrl rechts</a:t>
            </a:r>
            <a:r>
              <a:rPr lang="de-DE" noProof="0" smtClean="0"/>
              <a:t> </a:t>
            </a:r>
            <a:r>
              <a:rPr lang="de-DE" noProof="0" dirty="0" smtClean="0"/>
              <a:t>ist die Host-Taste der VM </a:t>
            </a:r>
            <a:r>
              <a:rPr lang="de-DE" noProof="0" dirty="0" smtClean="0">
                <a:sym typeface="Wingdings" panose="05000000000000000000" pitchFamily="2" charset="2"/>
              </a:rPr>
              <a:t> Kann zu Problemen bei Tastenkürzeln führen.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6502"/>
          <a:stretch/>
        </p:blipFill>
        <p:spPr>
          <a:xfrm>
            <a:off x="4965144" y="2276872"/>
            <a:ext cx="4884843" cy="4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 (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 smtClean="0"/>
              <a:t>für </a:t>
            </a:r>
            <a:r>
              <a:rPr lang="de-DE" b="1" noProof="0" dirty="0" smtClean="0"/>
              <a:t>eine Richtung der Beziehung </a:t>
            </a:r>
            <a:r>
              <a:rPr lang="de-DE" noProof="0" dirty="0" smtClean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 um "</a:t>
            </a:r>
            <a:r>
              <a:rPr lang="de-DE" b="1" noProof="0" dirty="0" smtClean="0"/>
              <a:t>extern</a:t>
            </a:r>
            <a:r>
              <a:rPr lang="de-DE" noProof="0" dirty="0" smtClean="0"/>
              <a:t>" auf Personen zu zeigen (Floor </a:t>
            </a:r>
            <a:r>
              <a:rPr lang="de-DE" noProof="0" dirty="0" smtClean="0">
                <a:sym typeface="Wingdings" pitchFamily="2" charset="2"/>
              </a:rPr>
              <a:t>auf Person</a:t>
            </a:r>
            <a:r>
              <a:rPr lang="de-DE" noProof="0" dirty="0" smtClean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Ein schwacher (</a:t>
            </a:r>
            <a:r>
              <a:rPr lang="de-DE" noProof="0" dirty="0" err="1" smtClean="0"/>
              <a:t>weak</a:t>
            </a:r>
            <a:r>
              <a:rPr lang="de-DE" noProof="0" dirty="0" smtClean="0"/>
              <a:t>) Zeiger verlangt, das </a:t>
            </a:r>
            <a:r>
              <a:rPr lang="de-DE" b="1" noProof="0" dirty="0" smtClean="0"/>
              <a:t>mindestens ein "starker"  (strong) Zeiger</a:t>
            </a:r>
            <a:r>
              <a:rPr lang="de-DE" noProof="0" dirty="0" smtClean="0"/>
              <a:t> (z.B. ein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 smtClean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Person wird gelöscht, sobald </a:t>
            </a:r>
            <a:r>
              <a:rPr lang="de-DE" b="1" noProof="0" dirty="0" smtClean="0"/>
              <a:t>höchstens noch schwache Zeiger </a:t>
            </a:r>
            <a:r>
              <a:rPr lang="de-DE" noProof="0" dirty="0" smtClean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Weak</a:t>
            </a:r>
            <a:r>
              <a:rPr lang="de-DE" altLang="de-DE" noProof="0" dirty="0" smtClean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mtClean="0"/>
              <a:t>Ablauf mit </a:t>
            </a:r>
            <a:r>
              <a:rPr lang="de-DE" alt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 smtClean="0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Objekt </a:t>
            </a:r>
            <a:r>
              <a:rPr lang="de-DE" altLang="de-DE" b="0" smtClean="0">
                <a:latin typeface="Courier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 smtClean="0"/>
              <a:t>Bob wird zerstört</a:t>
            </a:r>
            <a:endParaRPr lang="de-DE" altLang="de-DE" b="0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"Rückwärtsrichtung" als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Eve</a:t>
              </a:r>
              <a:endParaRPr lang="en-US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Bob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4" grpId="0" animBg="1"/>
      <p:bldP spid="37905" grpId="0" animBg="1"/>
      <p:bldP spid="37906" grpId="0" animBg="1"/>
      <p:bldP spid="19" grpId="0" animBg="1"/>
      <p:bldP spid="19" grpId="1" animBg="1"/>
      <p:bldP spid="22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Übergabe und Rückgabe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Keinerlei "Konfigurationsmöglichkeit" </a:t>
            </a:r>
          </a:p>
          <a:p>
            <a:pPr marL="692150" lvl="1" indent="-342900"/>
            <a:r>
              <a:rPr lang="de-DE" noProof="0" dirty="0" smtClean="0"/>
              <a:t>Primitive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(d.h.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 smtClean="0"/>
              <a:t>, …)</a:t>
            </a:r>
          </a:p>
          <a:p>
            <a:pPr marL="692150" lvl="1" indent="-342900"/>
            <a:r>
              <a:rPr lang="de-DE" noProof="0" dirty="0" smtClean="0"/>
              <a:t>Objekte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 (d.h.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/>
              <a:t>, …)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: Einzige Variation ist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oder nicht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Auswirkung innerhalb der Methode (bzgl. Neuzuweisung)</a:t>
            </a:r>
          </a:p>
          <a:p>
            <a:pPr marL="881063" lvl="2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smtClean="0"/>
              <a:t>Alles konfigurierbar</a:t>
            </a:r>
            <a:r>
              <a:rPr lang="de-DE" noProof="0" dirty="0" smtClean="0"/>
              <a:t>, aber anspruchsvoller</a:t>
            </a:r>
          </a:p>
          <a:p>
            <a:pPr marL="520700" indent="-342900"/>
            <a:r>
              <a:rPr lang="de-DE" b="1" noProof="0" dirty="0" smtClean="0"/>
              <a:t>Übergabe</a:t>
            </a:r>
            <a:r>
              <a:rPr lang="de-DE" noProof="0" dirty="0" smtClean="0"/>
              <a:t> unabhängig ob primitiver oder komplexer Datentyp</a:t>
            </a:r>
          </a:p>
          <a:p>
            <a:pPr marL="692150" lvl="1" indent="-342900"/>
            <a:r>
              <a:rPr lang="de-DE" noProof="0" smtClean="0"/>
              <a:t>"pass/call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err="1" smtClean="0"/>
              <a:t>value</a:t>
            </a:r>
            <a:r>
              <a:rPr lang="de-DE" noProof="0" smtClean="0"/>
              <a:t>"</a:t>
            </a:r>
            <a:endParaRPr lang="de-DE" noProof="0" dirty="0" smtClean="0"/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692150" lvl="1" indent="-342900"/>
            <a:r>
              <a:rPr lang="de-DE" noProof="0" smtClean="0"/>
              <a:t>"</a:t>
            </a:r>
            <a:r>
              <a:rPr lang="de-DE"/>
              <a:t>pass/call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</a:t>
            </a:r>
          </a:p>
          <a:p>
            <a:pPr marL="520700" indent="-342900"/>
            <a:r>
              <a:rPr lang="de-DE" b="1" noProof="0" dirty="0" smtClean="0"/>
              <a:t>Rückgabe:</a:t>
            </a:r>
            <a:r>
              <a:rPr lang="de-DE" noProof="0" dirty="0" smtClean="0"/>
              <a:t> 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 (sicher, aber Zusatzaufwand durch Kopie, evtl. </a:t>
            </a:r>
            <a:r>
              <a:rPr lang="de-DE" noProof="0" dirty="0" err="1" smtClean="0"/>
              <a:t>Copy</a:t>
            </a:r>
            <a:r>
              <a:rPr lang="de-DE" noProof="0" dirty="0" smtClean="0"/>
              <a:t> Elision)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r>
              <a:rPr lang="de-DE" noProof="0" dirty="0" smtClean="0"/>
              <a:t>"</a:t>
            </a:r>
            <a:r>
              <a:rPr lang="de-DE" noProof="0" dirty="0" err="1" smtClean="0"/>
              <a:t>return</a:t>
            </a:r>
            <a:r>
              <a:rPr lang="de-DE" noProof="0" dirty="0" smtClean="0"/>
              <a:t>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pointer</a:t>
            </a:r>
            <a:r>
              <a:rPr lang="de-DE" noProof="0" dirty="0" smtClean="0"/>
              <a:t> (</a:t>
            </a:r>
            <a:r>
              <a:rPr lang="de-DE" noProof="0" dirty="0" err="1" smtClean="0"/>
              <a:t>to</a:t>
            </a:r>
            <a:r>
              <a:rPr lang="de-DE" noProof="0" dirty="0" smtClean="0"/>
              <a:t> </a:t>
            </a:r>
            <a:r>
              <a:rPr lang="de-DE" noProof="0" dirty="0" err="1" smtClean="0"/>
              <a:t>const</a:t>
            </a:r>
            <a:r>
              <a:rPr lang="de-DE" noProof="0" dirty="0" smtClean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ist (Untertyp-)Polymorphie?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Bedeutung: </a:t>
            </a:r>
            <a:r>
              <a:rPr lang="de-DE" noProof="0" dirty="0" smtClean="0"/>
              <a:t>Eine Variable kann Instanzen verschiedener </a:t>
            </a:r>
            <a:r>
              <a:rPr lang="de-DE" noProof="0" smtClean="0"/>
              <a:t>Klassen enthalten (oder darauf verweisen), </a:t>
            </a:r>
            <a:r>
              <a:rPr lang="de-DE" noProof="0" dirty="0" smtClean="0"/>
              <a:t>die eine Unterklasse des statischen Typs der Variable </a:t>
            </a:r>
            <a:r>
              <a:rPr lang="de-DE" noProof="0" smtClean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Statischer Typ</a:t>
            </a:r>
            <a:r>
              <a:rPr lang="de-DE" noProof="0" dirty="0" smtClean="0"/>
              <a:t> (zur </a:t>
            </a:r>
            <a:r>
              <a:rPr lang="de-DE" noProof="0" dirty="0" err="1" smtClean="0"/>
              <a:t>Compilezeit</a:t>
            </a:r>
            <a:r>
              <a:rPr lang="de-DE" noProof="0" dirty="0" smtClean="0"/>
              <a:t>)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 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Dynamischer Typ</a:t>
            </a:r>
            <a:r>
              <a:rPr lang="de-DE" noProof="0" dirty="0" smtClean="0"/>
              <a:t> (zur Laufzeit) </a:t>
            </a:r>
            <a:r>
              <a:rPr lang="de-DE" noProof="0" smtClean="0"/>
              <a:t>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 smtClean="0"/>
              <a:t>:</a:t>
            </a:r>
            <a:br>
              <a:rPr lang="de-DE" noProof="0" smtClean="0"/>
            </a:br>
            <a:r>
              <a:rPr lang="de-DE" noProof="0" smtClean="0"/>
              <a:t>(1) 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Funktioniert </a:t>
            </a:r>
            <a:r>
              <a:rPr lang="de-DE" noProof="0" dirty="0" smtClean="0"/>
              <a:t>in C++ </a:t>
            </a:r>
            <a:r>
              <a:rPr lang="de-DE" b="1" noProof="0" dirty="0" smtClean="0"/>
              <a:t>nur mit Pointern/Referenzen</a:t>
            </a:r>
            <a:r>
              <a:rPr lang="de-DE" noProof="0" dirty="0" smtClean="0"/>
              <a:t> – nicht mit Werten!</a:t>
            </a:r>
          </a:p>
          <a:p>
            <a:pPr marL="692150" lvl="1" indent="-342900"/>
            <a:endParaRPr lang="de-DE" noProof="0" dirty="0" smtClean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</a:t>
            </a:r>
            <a:r>
              <a:rPr lang="en-US" sz="1200" smtClean="0">
                <a:hlinkClick r:id="rId2"/>
              </a:rPr>
              <a:t>)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Ein einfaches Beispiel für Polymorphie in C++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print()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override 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 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){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Polymorphie </a:t>
            </a:r>
            <a:r>
              <a:rPr lang="de-DE" smtClean="0">
                <a:solidFill>
                  <a:schemeClr val="bg1"/>
                </a:solidFill>
              </a:rPr>
              <a:t>funktioniert in C++</a:t>
            </a:r>
            <a:r>
              <a:rPr lang="de-DE" b="1" smtClean="0">
                <a:solidFill>
                  <a:schemeClr val="bg1"/>
                </a:solidFill>
              </a:rPr>
              <a:t> nur mit Pointern und Referenzen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(Abstrakte) Oberklasse </a:t>
            </a:r>
            <a:r>
              <a:rPr lang="de-DE" smtClean="0">
                <a:solidFill>
                  <a:schemeClr val="bg1"/>
                </a:solidFill>
              </a:rPr>
              <a:t>kann nicht instantiiert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</a:t>
            </a:r>
            <a:r>
              <a:rPr lang="de-DE" smtClean="0">
                <a:solidFill>
                  <a:schemeClr val="bg1"/>
                </a:solidFill>
              </a:rPr>
              <a:t>Unterklassen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</a:t>
            </a:r>
            <a:r>
              <a:rPr lang="de-DE" smtClean="0">
                <a:solidFill>
                  <a:schemeClr val="bg1"/>
                </a:solidFill>
              </a:rPr>
              <a:t>"magisch" </a:t>
            </a:r>
            <a:r>
              <a:rPr lang="de-DE">
                <a:solidFill>
                  <a:schemeClr val="bg1"/>
                </a:solidFill>
              </a:rPr>
              <a:t>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9220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662612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der </a:t>
            </a:r>
            <a:r>
              <a:rPr lang="de-DE" altLang="de-DE" sz="1800"/>
              <a:t>Vorteil von Polymorphie</a:t>
            </a:r>
            <a:r>
              <a:rPr lang="de-DE" altLang="de-DE" sz="1800" b="0"/>
              <a:t>? </a:t>
            </a:r>
            <a:r>
              <a:rPr lang="de-DE" altLang="de-DE" sz="1800" b="0" smtClean="0"/>
              <a:t/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[Exkurs] Was hat Polymorphie mit Vererbung zu tun?  Geht es auch ohne </a:t>
            </a:r>
            <a:r>
              <a:rPr lang="de-DE" altLang="de-DE" sz="1800" b="0" smtClean="0"/>
              <a:t>Vererbung?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5227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 smtClean="0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smtClean="0">
                <a:solidFill>
                  <a:srgbClr val="2A00FF"/>
                </a:solidFill>
                <a:latin typeface="Consolas"/>
              </a:rPr>
              <a:t>"Floor.hpp"</a:t>
            </a: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 smtClean="0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*elevator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) </a:t>
            </a:r>
            <a:r>
              <a:rPr lang="en-US" sz="1200" b="1" err="1" smtClean="0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 smtClean="0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2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 smtClean="0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 smtClean="0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 smtClean="0"/>
              <a:t>ElevatorStrategy</a:t>
            </a:r>
            <a:endParaRPr lang="de-DE" altLang="de-DE" noProof="0" dirty="0" smtClean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 */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Forward Declaration</a:t>
            </a:r>
            <a:r>
              <a:rPr lang="de-DE" sz="1600" smtClean="0">
                <a:solidFill>
                  <a:schemeClr val="bg1"/>
                </a:solidFill>
              </a:rPr>
              <a:t> (statt </a:t>
            </a:r>
            <a:r>
              <a:rPr lang="de-DE" sz="16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 smtClean="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Nur </a:t>
            </a:r>
            <a:r>
              <a:rPr lang="de-DE" sz="1600" b="1">
                <a:solidFill>
                  <a:schemeClr val="bg1"/>
                </a:solidFill>
              </a:rPr>
              <a:t>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</a:t>
            </a:r>
            <a:r>
              <a:rPr lang="de-DE" sz="1600" smtClean="0">
                <a:solidFill>
                  <a:schemeClr val="bg1"/>
                </a:solidFill>
              </a:rPr>
              <a:t>können genutzt werden</a:t>
            </a:r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</a:t>
            </a:r>
            <a:r>
              <a:rPr lang="de-DE" smtClean="0">
                <a:solidFill>
                  <a:schemeClr val="bg1"/>
                </a:solidFill>
              </a:rPr>
              <a:t>.cpp-Datei </a:t>
            </a:r>
            <a:r>
              <a:rPr lang="de-DE">
                <a:solidFill>
                  <a:schemeClr val="bg1"/>
                </a:solidFill>
              </a:rPr>
              <a:t>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38" y="1057992"/>
            <a:ext cx="4074362" cy="582151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Übung: Unterlagen aktualisieren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98597" cy="4968875"/>
          </a:xfrm>
        </p:spPr>
        <p:txBody>
          <a:bodyPr/>
          <a:lstStyle/>
          <a:p>
            <a:r>
              <a:rPr lang="de-DE" smtClean="0"/>
              <a:t>Bitte vor dem Anfang der Übung die </a:t>
            </a:r>
            <a:r>
              <a:rPr lang="de-DE" b="1" smtClean="0"/>
              <a:t>Unterlagen aktualisieren</a:t>
            </a:r>
            <a:r>
              <a:rPr lang="de-DE" smtClean="0"/>
              <a:t>.</a:t>
            </a:r>
          </a:p>
          <a:p>
            <a:pPr lvl="1"/>
            <a:r>
              <a:rPr lang="de-DE" smtClean="0"/>
              <a:t>Bugfixes</a:t>
            </a:r>
          </a:p>
          <a:p>
            <a:pPr lvl="1"/>
            <a:r>
              <a:rPr lang="de-DE" smtClean="0"/>
              <a:t>Verbesserungen</a:t>
            </a:r>
          </a:p>
          <a:p>
            <a:pPr lvl="1"/>
            <a:endParaRPr lang="de-DE" smtClean="0"/>
          </a:p>
          <a:p>
            <a:r>
              <a:rPr lang="de-DE" b="1" smtClean="0"/>
              <a:t>VM</a:t>
            </a:r>
            <a:r>
              <a:rPr lang="de-DE" smtClean="0"/>
              <a:t>: Auf dem Desktop</a:t>
            </a:r>
          </a:p>
          <a:p>
            <a:endParaRPr lang="de-DE"/>
          </a:p>
          <a:p>
            <a:r>
              <a:rPr lang="de-DE" b="1" smtClean="0"/>
              <a:t>Pool-PCs</a:t>
            </a:r>
            <a:r>
              <a:rPr lang="de-DE" smtClean="0"/>
              <a:t>: Über Explorer-Kontextmenü (s. rechts)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375" y="2780928"/>
            <a:ext cx="92392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Polymorphic call to strategy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Parameter ohne </a:t>
            </a:r>
            <a:r>
              <a:rPr lang="de-DE">
                <a:solidFill>
                  <a:schemeClr val="bg1"/>
                </a:solidFill>
              </a:rPr>
              <a:t>Namen </a:t>
            </a:r>
            <a:r>
              <a:rPr lang="de-DE" smtClean="0">
                <a:solidFill>
                  <a:schemeClr val="bg1"/>
                </a:solidFill>
              </a:rPr>
              <a:t>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 bwMode="auto">
          <a:xfrm>
            <a:off x="6660232" y="1520825"/>
            <a:ext cx="2208026" cy="39799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ElevatorStrategy.cpp</a:t>
            </a:r>
            <a:endParaRPr lang="en-US"/>
          </a:p>
        </p:txBody>
      </p:sp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Sichtbarkeits-</a:t>
            </a:r>
            <a:r>
              <a:rPr lang="de-DE" altLang="de-DE" noProof="0" dirty="0" err="1" smtClean="0"/>
              <a:t>Modifier</a:t>
            </a:r>
            <a:r>
              <a:rPr lang="de-DE" altLang="de-DE" noProof="0" dirty="0" smtClean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87117" y="1520825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energy minimizing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strategy"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"EnergyMinimizingStrategy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(...):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"Perform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some complex calculation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268783" y="4149080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  <a:endParaRPr lang="de-DE" smtClean="0">
              <a:solidFill>
                <a:schemeClr val="bg1"/>
              </a:solidFill>
            </a:endParaRP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 smtClean="0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Vererbung </a:t>
            </a:r>
            <a:r>
              <a:rPr lang="de-DE">
                <a:solidFill>
                  <a:schemeClr val="bg1"/>
                </a:solidFill>
              </a:rPr>
              <a:t>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1619672" y="1537515"/>
            <a:ext cx="2288946" cy="4313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mtClean="0"/>
              <a:t>ElevatorStrategy.hpp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Vorteil</a:t>
            </a:r>
            <a:r>
              <a:rPr lang="de-DE" noProof="0" dirty="0" smtClean="0"/>
              <a:t>: Während der Konstruktion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 smtClean="0"/>
              <a:t> kann auf die Felder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 smtClean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smtClean="0"/>
              <a:t>Wird spannend bei </a:t>
            </a:r>
            <a:r>
              <a:rPr lang="de-DE" b="1" noProof="0" dirty="0" smtClean="0"/>
              <a:t>Mehrfachvererbung</a:t>
            </a:r>
            <a:r>
              <a:rPr lang="de-DE" noProof="0" dirty="0" smtClean="0"/>
              <a:t> (siehe später)</a:t>
            </a:r>
            <a:endParaRPr lang="de-DE" noProof="0" dirty="0"/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(Teil-)Instanz der Basisklasse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smtClean="0">
                <a:solidFill>
                  <a:schemeClr val="bg1"/>
                </a:solidFill>
              </a:rPr>
              <a:t>Unterklassen-spezifische Daten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3448332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 smtClean="0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err="1" smtClean="0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Do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something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smtClean="0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 smtClean="0"/>
              <a:t>Im Gegensatz zu Java ist bei C++ aus Effizienzgründen die </a:t>
            </a:r>
            <a:r>
              <a:rPr lang="de-DE" altLang="de-DE" b="1" noProof="0" dirty="0" smtClean="0"/>
              <a:t>polymorphe Behandlung</a:t>
            </a:r>
            <a:r>
              <a:rPr lang="de-DE" altLang="de-DE" b="0" noProof="0" dirty="0" smtClean="0"/>
              <a:t> von Methoden </a:t>
            </a:r>
            <a:r>
              <a:rPr lang="de-DE" altLang="de-DE" b="1" noProof="0" dirty="0" smtClean="0"/>
              <a:t>per Default ausgeschaltet</a:t>
            </a:r>
          </a:p>
          <a:p>
            <a:endParaRPr lang="de-DE" altLang="de-DE" noProof="0" dirty="0" smtClean="0"/>
          </a:p>
          <a:p>
            <a:r>
              <a:rPr lang="de-DE" altLang="de-DE" b="0" noProof="0" dirty="0" smtClean="0"/>
              <a:t>Es muss explizit mit dem </a:t>
            </a:r>
            <a:r>
              <a:rPr lang="de-DE" altLang="de-DE" b="1" noProof="0" dirty="0" smtClean="0"/>
              <a:t>Schlüsselwort </a:t>
            </a:r>
            <a:r>
              <a:rPr lang="de-DE" alt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 smtClean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muss nicht in Subklassen wiederholt werden, wird aber häufig der </a:t>
            </a:r>
            <a:r>
              <a:rPr lang="de-DE" smtClean="0">
                <a:solidFill>
                  <a:schemeClr val="bg1"/>
                </a:solidFill>
              </a:rPr>
              <a:t>Übersicht halber </a:t>
            </a:r>
            <a:r>
              <a:rPr lang="de-DE">
                <a:solidFill>
                  <a:schemeClr val="bg1"/>
                </a:solidFill>
              </a:rPr>
              <a:t>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6388" name="Textfeld 4"/>
          <p:cNvSpPr txBox="1">
            <a:spLocks noChangeArrowheads="1"/>
          </p:cNvSpPr>
          <p:nvPr/>
        </p:nvSpPr>
        <p:spPr bwMode="auto">
          <a:xfrm>
            <a:off x="252413" y="1987550"/>
            <a:ext cx="5759450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muss der </a:t>
            </a:r>
            <a:r>
              <a:rPr lang="de-DE" altLang="de-DE" sz="1800" smtClean="0"/>
              <a:t>Destruktor</a:t>
            </a:r>
            <a:r>
              <a:rPr lang="de-DE" altLang="de-DE" sz="1800" b="0" smtClean="0"/>
              <a:t> in einer Klasse mit </a:t>
            </a:r>
            <a:r>
              <a:rPr lang="de-DE" altLang="de-DE" sz="1800" smtClean="0"/>
              <a:t>virtuellen</a:t>
            </a:r>
            <a:r>
              <a:rPr lang="de-DE" altLang="de-DE" sz="1800" b="0" smtClean="0"/>
              <a:t> </a:t>
            </a:r>
            <a:r>
              <a:rPr lang="de-DE" altLang="de-DE" sz="1800" smtClean="0"/>
              <a:t>Methoden</a:t>
            </a:r>
            <a:r>
              <a:rPr lang="de-DE" altLang="de-DE" sz="1800" b="0" smtClean="0"/>
              <a:t> auch </a:t>
            </a:r>
            <a:r>
              <a:rPr lang="de-DE" altLang="de-DE" sz="1800" smtClean="0"/>
              <a:t>virtuell</a:t>
            </a:r>
            <a:r>
              <a:rPr lang="de-DE" altLang="de-DE" sz="1800" b="0" smtClean="0"/>
              <a:t> sein?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sind </a:t>
            </a:r>
            <a:r>
              <a:rPr lang="de-DE" altLang="de-DE" sz="1800" smtClean="0"/>
              <a:t>virtuelle Konstruktoren </a:t>
            </a:r>
            <a:r>
              <a:rPr lang="de-DE" altLang="de-DE" sz="1800" b="0" smtClean="0"/>
              <a:t>nützlich?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6576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Virtual </a:t>
            </a:r>
            <a:r>
              <a:rPr lang="de-DE" altLang="de-DE" noProof="0" dirty="0" err="1" smtClean="0"/>
              <a:t>Method</a:t>
            </a:r>
            <a:r>
              <a:rPr lang="de-DE" altLang="de-DE" noProof="0" dirty="0" smtClean="0"/>
              <a:t> Table</a:t>
            </a:r>
            <a:br>
              <a:rPr lang="de-DE" altLang="de-DE" noProof="0" dirty="0" smtClean="0"/>
            </a:br>
            <a:r>
              <a:rPr lang="de-DE" altLang="de-DE" noProof="0" dirty="0"/>
              <a:t> </a:t>
            </a:r>
            <a:r>
              <a:rPr lang="de-DE" altLang="de-DE" noProof="0" dirty="0" smtClean="0"/>
              <a:t>   </a:t>
            </a:r>
            <a:r>
              <a:rPr lang="de-DE" altLang="de-DE" sz="2000" noProof="0" dirty="0" smtClean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 smtClean="0"/>
              <a:t>Egal, wie der Pointer auf ein Objekt deklariert ist 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 smtClean="0"/>
              <a:t>)</a:t>
            </a:r>
            <a:r>
              <a:rPr lang="de-DE" b="0" noProof="0" dirty="0" smtClean="0"/>
              <a:t>, </a:t>
            </a:r>
            <a:r>
              <a:rPr lang="de-DE" b="1" noProof="0" dirty="0" smtClean="0"/>
              <a:t>das Objekt behält seinen Typ </a:t>
            </a:r>
            <a:r>
              <a:rPr lang="de-DE" b="0" noProof="0" dirty="0" smtClean="0"/>
              <a:t>(z.B. </a:t>
            </a:r>
            <a:r>
              <a:rPr 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 smtClean="0"/>
              <a:t>).</a:t>
            </a:r>
          </a:p>
          <a:p>
            <a:r>
              <a:rPr lang="de-DE" b="1" noProof="0" dirty="0" smtClean="0"/>
              <a:t>Jede Klasse </a:t>
            </a:r>
            <a:r>
              <a:rPr lang="de-DE" b="0" noProof="0" dirty="0" smtClean="0"/>
              <a:t>besitzt eine </a:t>
            </a:r>
            <a:r>
              <a:rPr lang="de-DE" b="1" noProof="0" dirty="0" smtClean="0"/>
              <a:t>Lookup-Tabelle (</a:t>
            </a:r>
            <a:r>
              <a:rPr lang="de-DE" b="1" i="1" noProof="0" dirty="0" err="1" smtClean="0"/>
              <a:t>vtable</a:t>
            </a:r>
            <a:r>
              <a:rPr lang="de-DE" b="1" noProof="0" dirty="0" smtClean="0"/>
              <a:t>)</a:t>
            </a:r>
            <a:r>
              <a:rPr lang="de-DE" i="1" noProof="0" dirty="0" smtClean="0"/>
              <a:t>,</a:t>
            </a:r>
            <a:r>
              <a:rPr lang="de-DE" b="0" noProof="0" dirty="0" smtClean="0"/>
              <a:t> die jeder </a:t>
            </a:r>
            <a:r>
              <a:rPr lang="de-DE" noProof="0" dirty="0" smtClean="0"/>
              <a:t>virtuellen </a:t>
            </a:r>
            <a:r>
              <a:rPr lang="de-DE" b="0" noProof="0" dirty="0" smtClean="0"/>
              <a:t>Methode ihre Implementierung zuweist.</a:t>
            </a:r>
            <a:endParaRPr lang="de-DE" b="0" noProof="0" dirty="0"/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smtClean="0">
                <a:solidFill>
                  <a:schemeClr val="bg1"/>
                </a:solidFill>
              </a:rPr>
              <a:t>/</a:t>
            </a:r>
            <a:r>
              <a:rPr lang="en-US" b="1" err="1" smtClean="0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[DE]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20" name="Arbeitsblatt" r:id="rId4" imgW="3552843" imgH="1076314" progId="Excel.Sheet.12">
                  <p:embed/>
                </p:oleObj>
              </mc:Choice>
              <mc:Fallback>
                <p:oleObj name="Arbeitsblat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 smtClean="0">
                <a:solidFill>
                  <a:schemeClr val="bg1"/>
                </a:solidFill>
              </a:rPr>
              <a:t>Java</a:t>
            </a:r>
            <a:r>
              <a:rPr lang="de-DE" smtClean="0">
                <a:solidFill>
                  <a:schemeClr val="bg1"/>
                </a:solidFill>
              </a:rPr>
              <a:t>: 	alle Methoden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C++</a:t>
            </a:r>
            <a:r>
              <a:rPr lang="de-DE" smtClean="0">
                <a:solidFill>
                  <a:schemeClr val="bg1"/>
                </a:solidFill>
              </a:rPr>
              <a:t>: 	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Falls kein Eintrag/NULL: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</a:t>
            </a:r>
            <a:r>
              <a:rPr lang="en-US" sz="1200" smtClean="0">
                <a:hlinkClick r:id="rId6"/>
              </a:rPr>
              <a:t>en.wikipedia.org/wiki/Virtual_method_table</a:t>
            </a:r>
            <a:r>
              <a:rPr lang="en-US" sz="1200" smtClean="0"/>
              <a:t> </a:t>
            </a:r>
            <a:endParaRPr lang="en-US" sz="1200"/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421" name="Arbeitsblatt" r:id="rId7" imgW="3552843" imgH="809440" progId="Excel.Sheet.12">
                  <p:embed/>
                </p:oleObj>
              </mc:Choice>
              <mc:Fallback>
                <p:oleObj name="Arbeitsblat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 smtClean="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</a:t>
              </a:r>
              <a:r>
                <a:rPr lang="de-DE" smtClean="0">
                  <a:latin typeface="Consolas" panose="020B0609020204030204" pitchFamily="49" charset="0"/>
                  <a:cs typeface="Consolas" panose="020B0609020204030204" pitchFamily="49" charset="0"/>
                </a:rPr>
                <a:t>new EnergyMinimizingStrategy</a:t>
              </a:r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Ergänzende Ressourcen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Pure Virtual</a:t>
            </a:r>
            <a:r>
              <a:rPr lang="de-DE" altLang="de-DE" noProof="0" dirty="0"/>
              <a:t>	</a:t>
            </a:r>
            <a:r>
              <a:rPr lang="de-DE" altLang="de-DE" noProof="0" dirty="0" smtClean="0"/>
              <a:t>= "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 smtClean="0"/>
              <a:t> +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 smtClean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Entspricht einer </a:t>
            </a:r>
            <a:r>
              <a:rPr lang="de-DE" altLang="de-DE" sz="1800"/>
              <a:t>abstrakten Methode </a:t>
            </a:r>
            <a:r>
              <a:rPr lang="de-DE" altLang="de-DE" sz="1800" b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Klasse mit rein virtuellen Methode entspricht </a:t>
            </a:r>
            <a:r>
              <a:rPr lang="de-DE" altLang="de-DE" sz="1800"/>
              <a:t>abstrakter Klasse</a:t>
            </a:r>
            <a:r>
              <a:rPr lang="de-DE" altLang="de-DE" sz="1800" b="0"/>
              <a:t> oder </a:t>
            </a:r>
            <a:r>
              <a:rPr lang="de-DE" altLang="de-DE" sz="1800"/>
              <a:t>Interface</a:t>
            </a:r>
            <a:r>
              <a:rPr lang="de-DE" altLang="de-DE" sz="1800" b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/>
              <a:t>Methode kann </a:t>
            </a:r>
            <a:r>
              <a:rPr lang="de-DE" altLang="de-DE" sz="1800" b="0" smtClean="0"/>
              <a:t>von Unterklassen implementiert </a:t>
            </a:r>
            <a:r>
              <a:rPr lang="de-DE" altLang="de-DE" sz="1800" b="0"/>
              <a:t>werden, muss aber </a:t>
            </a:r>
            <a:r>
              <a:rPr lang="de-DE" altLang="de-DE" sz="1800" b="0" smtClean="0"/>
              <a:t>nicht. (~ Hierarchie abstrakter Klassen)</a:t>
            </a:r>
            <a:endParaRPr lang="de-DE" altLang="de-DE" sz="1800" b="0"/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*elevator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 smtClean="0">
                <a:solidFill>
                  <a:schemeClr val="bg1"/>
                </a:solidFill>
              </a:rPr>
              <a:t> nicht mehr </a:t>
            </a:r>
            <a:r>
              <a:rPr lang="de-DE" err="1" smtClean="0">
                <a:solidFill>
                  <a:schemeClr val="bg1"/>
                </a:solidFill>
              </a:rPr>
              <a:t>instantiiert</a:t>
            </a:r>
            <a:r>
              <a:rPr lang="de-DE" smtClean="0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</a:t>
            </a:r>
            <a:r>
              <a:rPr lang="de-DE" smtClean="0">
                <a:solidFill>
                  <a:schemeClr val="bg1"/>
                </a:solidFill>
              </a:rPr>
              <a:t>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 smtClean="0">
                <a:solidFill>
                  <a:schemeClr val="bg1"/>
                </a:solidFill>
              </a:rPr>
              <a:t>möglich.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3556" name="Textfeld 4"/>
          <p:cNvSpPr txBox="1">
            <a:spLocks noChangeArrowheads="1"/>
          </p:cNvSpPr>
          <p:nvPr/>
        </p:nvSpPr>
        <p:spPr bwMode="auto">
          <a:xfrm>
            <a:off x="252412" y="1987550"/>
            <a:ext cx="7055891" cy="249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</a:t>
            </a:r>
            <a:r>
              <a:rPr lang="de-DE" altLang="de-DE" sz="1800"/>
              <a:t>virtuelle Methoden </a:t>
            </a:r>
            <a:r>
              <a:rPr lang="de-DE" altLang="de-DE" sz="1800" smtClean="0"/>
              <a:t>"teuer"</a:t>
            </a:r>
            <a:r>
              <a:rPr lang="de-DE" altLang="de-DE" sz="1800" b="0" smtClean="0"/>
              <a:t>?</a:t>
            </a: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/>
              <a:t>Was bedeutet jede </a:t>
            </a:r>
            <a:r>
              <a:rPr lang="de-DE" altLang="de-DE" sz="1800" err="1"/>
              <a:t>const</a:t>
            </a:r>
            <a:r>
              <a:rPr lang="de-DE" altLang="de-DE" sz="1800"/>
              <a:t>-Verwendung</a:t>
            </a:r>
            <a:r>
              <a:rPr lang="de-DE" altLang="de-DE" sz="1800" b="0"/>
              <a:t> im folgenden Ausdruck: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2400" b="0" smtClean="0"/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ElevatoryStrategy</a:t>
            </a:r>
            <a:r>
              <a:rPr lang="en-US" altLang="de-DE" sz="2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next(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elevator) </a:t>
            </a:r>
            <a:b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72119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Typumwandlung </a:t>
            </a:r>
            <a:r>
              <a:rPr lang="de-DE" noProof="0" dirty="0" smtClean="0"/>
              <a:t>(Casting)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in Sonderrolle </a:t>
            </a:r>
            <a:r>
              <a:rPr lang="de-DE" noProof="0" dirty="0" smtClean="0"/>
              <a:t>(Sprachfeature)</a:t>
            </a:r>
          </a:p>
          <a:p>
            <a:pPr marL="463550" indent="-285750"/>
            <a:r>
              <a:rPr lang="de-DE" noProof="0" dirty="0" smtClean="0"/>
              <a:t>Nur </a:t>
            </a:r>
            <a:r>
              <a:rPr lang="de-DE" noProof="0" dirty="0" err="1" smtClean="0"/>
              <a:t>Typecast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 smtClean="0"/>
              <a:t>Laufzeitfehler bei Fehlschlag: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 C++:</a:t>
            </a:r>
          </a:p>
          <a:p>
            <a:pPr marL="463550" indent="-285750"/>
            <a:r>
              <a:rPr lang="de-DE" b="1" noProof="0" dirty="0" err="1" smtClean="0"/>
              <a:t>Casts</a:t>
            </a:r>
            <a:r>
              <a:rPr lang="de-DE" b="1" noProof="0" dirty="0" smtClean="0"/>
              <a:t> als reguläre Funktionen</a:t>
            </a:r>
            <a:r>
              <a:rPr lang="de-DE" noProof="0" dirty="0" smtClean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 smtClean="0"/>
              <a:t>	C-Stil; beliebige Umwandlung </a:t>
            </a:r>
            <a:r>
              <a:rPr lang="de-DE" noProof="0" smtClean="0"/>
              <a:t>ist möglich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 smtClean="0"/>
              <a:t>	Umwandlung ohne Laufzeitcheck 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&lt;SC*&gt;(c)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noProof="0" smtClean="0"/>
              <a:t>Umwandlung von c in Typ SC* mit </a:t>
            </a:r>
            <a:r>
              <a:rPr lang="de-DE" noProof="0" dirty="0" smtClean="0"/>
              <a:t>Laufzeitcheck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 smtClean="0"/>
              <a:t>	beliebige </a:t>
            </a:r>
            <a:r>
              <a:rPr lang="de-DE" noProof="0" smtClean="0"/>
              <a:t>Umwandlung </a:t>
            </a:r>
            <a:r>
              <a:rPr lang="de-DE" smtClean="0"/>
              <a:t>in Typ C</a:t>
            </a:r>
            <a:endParaRPr lang="de-DE" noProof="0" dirty="0" smtClean="0"/>
          </a:p>
          <a:p>
            <a:pPr marL="463550" indent="-285750">
              <a:tabLst>
                <a:tab pos="3321050" algn="l"/>
              </a:tabLst>
            </a:pP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 smtClean="0"/>
              <a:t>	</a:t>
            </a:r>
            <a:r>
              <a:rPr lang="de-DE" noProof="0" err="1" smtClean="0"/>
              <a:t>Constness</a:t>
            </a:r>
            <a:r>
              <a:rPr lang="de-DE" noProof="0" smtClean="0"/>
              <a:t> entfernen (z.B.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const char*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char*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/>
          </a:p>
          <a:p>
            <a:pPr marL="635000" lvl="1" indent="-285750"/>
            <a:endParaRPr lang="de-DE" noProof="0" dirty="0" smtClean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2"/>
              </a:rPr>
              <a:t>http://www.cplusplus.com/doc/tutorial/typecasting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Mehrfachvererbung</a:t>
            </a:r>
            <a:endParaRPr lang="de-DE" noProof="0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796136" y="2132856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StudentAssistant</a:t>
              </a:r>
              <a:endParaRPr lang="de-DE" altLang="de-DE" sz="1400" b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5729" y="234436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7" name="Line 16"/>
            <p:cNvSpPr>
              <a:spLocks noChangeShapeType="1"/>
            </p:cNvSpPr>
            <p:nvPr/>
          </p:nvSpPr>
          <p:spPr bwMode="auto">
            <a:xfrm>
              <a:off x="6227116" y="2419602"/>
              <a:ext cx="2" cy="2101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 smtClean="0"/>
                <a:t>Employee</a:t>
              </a:r>
              <a:endParaRPr lang="de-DE" altLang="de-DE" sz="1400" b="0"/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7" y="2629769"/>
              <a:ext cx="432050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7450535" y="2419601"/>
              <a:ext cx="0" cy="19525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3592"/>
              <a:ext cx="575469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  <a:endParaRPr lang="de-DE" altLang="de-DE" noProof="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 smtClean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 smtClean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 smtClean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b="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b="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 smtClean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</a:t>
            </a: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</a:t>
              </a:r>
              <a:r>
                <a:rPr lang="de-DE" altLang="de-DE" sz="1600" b="0" smtClean="0">
                  <a:solidFill>
                    <a:schemeClr val="bg1"/>
                  </a:solidFill>
                </a:rPr>
                <a:t>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?</a:t>
            </a:r>
            <a:endParaRPr lang="en-US"/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 smtClean="0"/>
              <a:t>Auflösung der Mehrdeutigkeit durch Verwendung des vollständigen Namens </a:t>
            </a:r>
            <a:r>
              <a:rPr lang="de-DE" altLang="de-DE" noProof="0" dirty="0" smtClean="0">
                <a:sym typeface="Wingdings" charset="2"/>
              </a:rPr>
              <a:t>(</a:t>
            </a:r>
            <a:r>
              <a:rPr lang="de-DE" altLang="de-DE" b="1" noProof="0" dirty="0" err="1" smtClean="0">
                <a:sym typeface="Wingdings" charset="2"/>
              </a:rPr>
              <a:t>S</a:t>
            </a:r>
            <a:r>
              <a:rPr lang="de-DE" altLang="de-DE" b="1" noProof="0" dirty="0" err="1" smtClean="0"/>
              <a:t>cope</a:t>
            </a:r>
            <a:r>
              <a:rPr lang="de-DE" altLang="de-DE" b="1" noProof="0" dirty="0" smtClean="0"/>
              <a:t>-Operator ::</a:t>
            </a:r>
            <a:r>
              <a:rPr lang="de-DE" altLang="de-DE" noProof="0" dirty="0" smtClean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Scope</a:t>
            </a:r>
            <a:r>
              <a:rPr lang="de-DE" b="1" smtClean="0">
                <a:solidFill>
                  <a:schemeClr val="bg1"/>
                </a:solidFill>
              </a:rPr>
              <a:t>-Operator nötig!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:StudentAss.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  <a:endParaRPr lang="de-DE" altLang="de-DE" noProof="0" dirty="0" smtClean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 smtClean="0"/>
              <a:t>Mehrfach geerbte Oberklassen führen auch zur </a:t>
            </a:r>
            <a:r>
              <a:rPr lang="de-DE" altLang="de-DE" b="1" noProof="0" dirty="0" smtClean="0"/>
              <a:t>unnötigen Bindung </a:t>
            </a:r>
            <a:r>
              <a:rPr lang="de-DE" altLang="de-DE" b="1" noProof="0" smtClean="0"/>
              <a:t>von Speicher</a:t>
            </a:r>
            <a:endParaRPr lang="de-DE" altLang="de-DE" b="1" noProof="0" dirty="0" smtClean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Fehler</a:t>
            </a:r>
            <a:r>
              <a:rPr lang="de-DE" smtClean="0">
                <a:solidFill>
                  <a:schemeClr val="bg1"/>
                </a:solidFill>
              </a:rPr>
              <a:t>! </a:t>
            </a:r>
            <a:r>
              <a:rPr lang="de-DE">
                <a:solidFill>
                  <a:schemeClr val="bg1"/>
                </a:solidFill>
              </a:rPr>
              <a:t>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</a:t>
            </a:r>
            <a:r>
              <a:rPr lang="de-DE" altLang="de-DE" noProof="0" dirty="0" smtClean="0"/>
              <a:t>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 smtClean="0"/>
                <a:t>-</a:t>
              </a:r>
              <a:r>
                <a:rPr lang="de-DE" altLang="de-DE" sz="1600" b="0"/>
                <a:t/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function 'int main()':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error: request for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member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'getName' is ambiguous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note: candidates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std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::string Person::getName() </a:t>
              </a:r>
              <a:endParaRPr lang="en-US" sz="1400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std::string Person::getName</a:t>
              </a:r>
              <a:r>
                <a:rPr lang="en-US" sz="1400" b="1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</a:t>
              </a:r>
              <a:r>
                <a:rPr lang="en-US" sz="1400" b="1" smtClean="0">
                  <a:solidFill>
                    <a:schemeClr val="bg1"/>
                  </a:solidFill>
                  <a:cs typeface="Consolas" panose="020B0609020204030204" pitchFamily="49" charset="0"/>
                </a:rPr>
                <a:t>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Virtuelle (Mehrfach-)Vererbung (I)</a:t>
            </a:r>
            <a:endParaRPr lang="de-DE" altLang="de-DE" i="1" noProof="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Lösung</a:t>
            </a:r>
            <a:r>
              <a:rPr lang="de-DE" altLang="de-DE" noProof="0" dirty="0" smtClean="0"/>
              <a:t>: Mehrfach geerbte Oberklassen nur </a:t>
            </a:r>
            <a:r>
              <a:rPr lang="de-DE" altLang="de-DE" noProof="0" smtClean="0"/>
              <a:t>einmal einbinden</a:t>
            </a:r>
            <a:br>
              <a:rPr lang="de-DE" altLang="de-DE" noProof="0" smtClean="0"/>
            </a:br>
            <a:r>
              <a:rPr lang="de-DE" altLang="de-DE" noProof="0" smtClean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 smtClean="0">
                <a:solidFill>
                  <a:srgbClr val="005AA9"/>
                </a:solidFill>
              </a:rPr>
              <a:t> </a:t>
            </a:r>
            <a:r>
              <a:rPr lang="de-DE" altLang="de-DE" noProof="0" dirty="0" smtClean="0"/>
              <a:t>ermöglicht virtuelle Oberklassen / Vererbung</a:t>
            </a:r>
            <a:endParaRPr lang="de-DE" altLang="de-DE" i="1" noProof="0" dirty="0" smtClean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mtClean="0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 smtClean="0">
                <a:solidFill>
                  <a:schemeClr val="bg1"/>
                </a:solidFill>
              </a:rPr>
              <a:t>)!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StudentAssistant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 smtClean="0"/>
              <a:t>Lösung</a:t>
            </a:r>
            <a:r>
              <a:rPr lang="de-DE" altLang="de-DE" sz="1800" kern="0" smtClean="0"/>
              <a:t>: Mehrfach geerbte Oberklassen nur einmal einbinden</a:t>
            </a:r>
            <a:br>
              <a:rPr lang="de-DE" altLang="de-DE" sz="1800" kern="0" smtClean="0"/>
            </a:br>
            <a:r>
              <a:rPr lang="de-DE" altLang="de-DE" sz="1800" kern="0" smtClea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 smtClean="0">
                <a:solidFill>
                  <a:srgbClr val="005AA9"/>
                </a:solidFill>
              </a:rPr>
              <a:t> </a:t>
            </a:r>
            <a:r>
              <a:rPr lang="de-DE" altLang="de-DE" sz="1800" kern="0" smtClean="0"/>
              <a:t>ermöglicht virtuelle Oberklassen / Vererbung</a:t>
            </a:r>
            <a:endParaRPr lang="de-DE" altLang="de-DE" sz="1800" i="1" kern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 smtClean="0"/>
                <a:t>StudentAssistant</a:t>
              </a:r>
              <a:endParaRPr lang="de-DE" altLang="de-DE" sz="1600" b="0"/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:StudentAssistant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:Employee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 smtClean="0"/>
                <a:t>-</a:t>
              </a:r>
              <a:br>
                <a:rPr lang="de-DE" altLang="de-DE" sz="1600" b="0" smtClean="0"/>
              </a:br>
              <a:r>
                <a:rPr lang="de-DE" altLang="de-DE" sz="1600" b="0" smtClean="0"/>
                <a:t>Instanz</a:t>
              </a:r>
              <a:endParaRPr lang="de-DE" altLang="de-DE" sz="1600" b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>
                  <a:solidFill>
                    <a:schemeClr val="bg1"/>
                  </a:solidFill>
                </a:rPr>
                <a:t>:Person</a:t>
              </a:r>
              <a:endParaRPr lang="de-DE" altLang="de-DE" sz="1600" b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altLang="de-DE" noProof="0" dirty="0" smtClean="0"/>
              <a:t>Bruce Eckel: </a:t>
            </a:r>
            <a:r>
              <a:rPr lang="en-US" altLang="de-DE" dirty="0" smtClean="0"/>
              <a:t>Thinking</a:t>
            </a:r>
            <a:r>
              <a:rPr lang="de-DE" altLang="de-DE" noProof="0" dirty="0" smtClean="0"/>
              <a:t> in C++ (frei verfügbar </a:t>
            </a:r>
            <a:r>
              <a:rPr lang="de-DE" altLang="de-DE" noProof="0" dirty="0" smtClean="0">
                <a:hlinkClick r:id="rId2"/>
              </a:rPr>
              <a:t>http://mindview.net/Books/TICPP/ThinkingInCPP2e.html</a:t>
            </a:r>
            <a:r>
              <a:rPr lang="de-DE" altLang="de-DE" noProof="0" dirty="0" smtClean="0"/>
              <a:t>)</a:t>
            </a:r>
          </a:p>
          <a:p>
            <a:r>
              <a:rPr lang="de-DE" altLang="de-DE" noProof="0" dirty="0" smtClean="0"/>
              <a:t>Mike Banahan: The C Book (frei verfügbar: </a:t>
            </a:r>
            <a:r>
              <a:rPr lang="de-DE" altLang="de-DE" noProof="0" dirty="0" smtClean="0">
                <a:hlinkClick r:id="rId3"/>
              </a:rPr>
              <a:t>http://publications.gbdirect.co.uk/c_book</a:t>
            </a:r>
            <a:r>
              <a:rPr lang="de-DE" altLang="de-DE" noProof="0" smtClean="0">
                <a:hlinkClick r:id="rId3"/>
              </a:rPr>
              <a:t>/</a:t>
            </a:r>
            <a:r>
              <a:rPr lang="de-DE" altLang="de-DE" noProof="0" smtClean="0"/>
              <a:t> )</a:t>
            </a:r>
          </a:p>
          <a:p>
            <a:r>
              <a:rPr lang="de-DE" altLang="de-DE"/>
              <a:t>Expert C Programming: Deep C Secrets, Peter van der Linden, Prentice Hall 1997 (frei verfügbar: </a:t>
            </a:r>
            <a:r>
              <a:rPr lang="de-DE" altLang="de-DE">
                <a:hlinkClick r:id="rId4"/>
              </a:rPr>
              <a:t>http://</a:t>
            </a:r>
            <a:r>
              <a:rPr lang="de-DE" altLang="de-DE" smtClean="0">
                <a:hlinkClick r:id="rId4"/>
              </a:rPr>
              <a:t>www.electroons.com/8051/ebooks/expert%20C%20programming.pdf</a:t>
            </a:r>
            <a:r>
              <a:rPr lang="de-DE" altLang="de-DE" smtClean="0"/>
              <a:t> )</a:t>
            </a:r>
            <a:endParaRPr lang="de-DE" altLang="de-DE" noProof="0" dirty="0" smtClean="0"/>
          </a:p>
          <a:p>
            <a:r>
              <a:rPr lang="de-DE" altLang="de-DE" noProof="0" dirty="0" smtClean="0"/>
              <a:t>Scott Meyers: </a:t>
            </a:r>
            <a:r>
              <a:rPr lang="en-US" altLang="de-DE" dirty="0" smtClean="0"/>
              <a:t>Effective</a:t>
            </a:r>
            <a:r>
              <a:rPr lang="de-DE" altLang="de-DE" noProof="0" dirty="0" smtClean="0"/>
              <a:t> C++ &amp; More Effective C++</a:t>
            </a:r>
          </a:p>
          <a:p>
            <a:r>
              <a:rPr lang="de-DE" altLang="de-DE" noProof="0" dirty="0" smtClean="0"/>
              <a:t>Helmut Schellong: Moderne C Programmierung [Springer]</a:t>
            </a:r>
            <a:br>
              <a:rPr lang="de-DE" altLang="de-DE" noProof="0" dirty="0" smtClean="0"/>
            </a:br>
            <a:r>
              <a:rPr lang="de-DE" altLang="de-DE" noProof="0" dirty="0" smtClean="0"/>
              <a:t>Ralf Schneeweiß: Moderne C++ Programmierung [Springer]</a:t>
            </a:r>
          </a:p>
          <a:p>
            <a:r>
              <a:rPr lang="de-DE" altLang="de-DE" noProof="0" dirty="0" smtClean="0"/>
              <a:t>Jürgen Wolf: Grundkurs C [Galileo] &amp;  Grundkurs C++ [Galileo]</a:t>
            </a:r>
          </a:p>
          <a:p>
            <a:r>
              <a:rPr lang="de-DE" altLang="de-DE" noProof="0" dirty="0" smtClean="0"/>
              <a:t>Bjarne Stroustrup: Einführung in die Programmierung mit C++</a:t>
            </a:r>
          </a:p>
          <a:p>
            <a:r>
              <a:rPr lang="de-DE" altLang="de-DE" noProof="0" dirty="0" smtClean="0"/>
              <a:t>TU München: Grundkurs C/C++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5"/>
              </a:rPr>
              <a:t>http://www.ldv.ei.tum.de/lehre/programmierpraktikum-c/</a:t>
            </a:r>
            <a:r>
              <a:rPr lang="de-DE" altLang="de-DE" noProof="0" dirty="0" smtClean="0"/>
              <a:t>, </a:t>
            </a:r>
            <a:r>
              <a:rPr lang="de-DE" altLang="de-DE" noProof="0" dirty="0" smtClean="0">
                <a:hlinkClick r:id="rId6"/>
              </a:rPr>
              <a:t>http://www.ldv.ei.tum.de/lehre/grundkurs-c/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FH Regensburg: Programmieren 1</a:t>
            </a:r>
            <a:br>
              <a:rPr lang="de-DE" altLang="de-DE" noProof="0" dirty="0" smtClean="0"/>
            </a:br>
            <a:r>
              <a:rPr lang="de-DE" altLang="de-DE" noProof="0" dirty="0" smtClean="0">
                <a:hlinkClick r:id="rId7"/>
              </a:rPr>
              <a:t>http://fbim.fh-regensburg.de/~sce39014/pg1/pg1-skript.pdf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r>
              <a:rPr lang="de-DE" noProof="0" dirty="0" smtClean="0"/>
              <a:t>Heinz Tschabitscher: Einführung in C++</a:t>
            </a:r>
            <a:br>
              <a:rPr lang="de-DE" noProof="0" dirty="0" smtClean="0"/>
            </a:br>
            <a:r>
              <a:rPr lang="de-DE" noProof="0" dirty="0" smtClean="0">
                <a:hlinkClick r:id="rId8"/>
              </a:rPr>
              <a:t>http://ladedu.com/cpp/zum_mitnehmen/cpp_einf.pdf</a:t>
            </a:r>
            <a:r>
              <a:rPr lang="de-DE" noProof="0" dirty="0" smtClean="0"/>
              <a:t> </a:t>
            </a:r>
          </a:p>
          <a:p>
            <a:r>
              <a:rPr lang="de-DE" noProof="0" dirty="0" smtClean="0"/>
              <a:t>LearnCPP.com </a:t>
            </a:r>
            <a:r>
              <a:rPr lang="de-DE" noProof="0" dirty="0" smtClean="0">
                <a:hlinkClick r:id="rId9"/>
              </a:rPr>
              <a:t>http://www.learncpp.com/</a:t>
            </a:r>
            <a:endParaRPr lang="de-DE" noProof="0" dirty="0" smtClean="0"/>
          </a:p>
          <a:p>
            <a:r>
              <a:rPr lang="de-DE" noProof="0" dirty="0" smtClean="0"/>
              <a:t>CProgramming.com </a:t>
            </a:r>
            <a:r>
              <a:rPr lang="de-DE" noProof="0" dirty="0" smtClean="0">
                <a:hlinkClick r:id="rId10"/>
              </a:rPr>
              <a:t>http://www.cprogramming.com/</a:t>
            </a:r>
            <a:r>
              <a:rPr lang="de-DE" noProof="0" dirty="0" smtClean="0"/>
              <a:t> </a:t>
            </a:r>
          </a:p>
          <a:p>
            <a:r>
              <a:rPr lang="de-DE" altLang="de-DE" noProof="0" dirty="0" smtClean="0"/>
              <a:t>Google C++ Style Guide: </a:t>
            </a:r>
            <a:r>
              <a:rPr lang="de-DE" altLang="de-DE" noProof="0" dirty="0" smtClean="0">
                <a:hlinkClick r:id="rId11"/>
              </a:rPr>
              <a:t>https://google.github.io/styleguide/cppguide.html</a:t>
            </a:r>
            <a:r>
              <a:rPr lang="de-DE" altLang="de-DE" noProof="0" dirty="0" smtClean="0"/>
              <a:t> </a:t>
            </a:r>
          </a:p>
          <a:p>
            <a:r>
              <a:rPr lang="de-DE" altLang="de-DE" noProof="0" dirty="0" smtClean="0"/>
              <a:t>Bytes'n'Objects: Kostenfreies Tutorial mit über 110 Lektionen: </a:t>
            </a:r>
            <a:r>
              <a:rPr lang="de-DE" altLang="de-DE" noProof="0" dirty="0" smtClean="0">
                <a:hlinkClick r:id="rId12"/>
              </a:rPr>
              <a:t>http://bytesnobjects.dev.geekbetrieb.de/cpp</a:t>
            </a:r>
            <a:r>
              <a:rPr lang="de-DE" altLang="de-DE" noProof="0" dirty="0" smtClean="0"/>
              <a:t> 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Implementierungsvererbung: </a:t>
            </a:r>
            <a:br>
              <a:rPr lang="de-DE" altLang="de-DE" noProof="0" dirty="0" smtClean="0"/>
            </a:br>
            <a:r>
              <a:rPr lang="de-DE" altLang="de-DE" noProof="0" dirty="0"/>
              <a:t>	</a:t>
            </a:r>
            <a:r>
              <a:rPr lang="de-DE" altLang="de-DE" noProof="0" dirty="0" smtClean="0"/>
              <a:t>Schlechtes Design?</a:t>
            </a:r>
            <a:endParaRPr lang="de-DE" altLang="de-DE" i="1" noProof="0" dirty="0" smtClean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 smtClean="0"/>
              <a:t>Mehrfachvererbung kann auf schlechtes </a:t>
            </a:r>
            <a:r>
              <a:rPr lang="de-DE" altLang="de-DE" b="1" noProof="0" smtClean="0"/>
              <a:t>Design hindeuten:</a:t>
            </a:r>
            <a:br>
              <a:rPr lang="de-DE" altLang="de-DE" b="1" noProof="0" smtClean="0"/>
            </a:br>
            <a:r>
              <a:rPr lang="de-DE" altLang="de-DE" noProof="0" smtClean="0"/>
              <a:t>Gemeinsamkeiten </a:t>
            </a:r>
            <a:r>
              <a:rPr lang="de-DE" altLang="de-DE" noProof="0" dirty="0" smtClean="0"/>
              <a:t>sollen explizit extrahiert und das Design vereinfacht werden</a:t>
            </a:r>
            <a:endParaRPr lang="de-DE" altLang="de-DE" i="1" noProof="0" dirty="0" smtClean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Employee</a:t>
            </a:r>
            <a:endParaRPr lang="de-DE" altLang="de-DE" sz="1600" b="0"/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 smtClean="0"/>
              <a:t>StudentAssistant</a:t>
            </a:r>
            <a:endParaRPr lang="de-DE" altLang="de-DE" sz="1600" b="0"/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 smtClean="0"/>
              <a:t>Employment</a:t>
            </a:r>
            <a:endParaRPr lang="de-DE" altLang="de-DE" sz="1600" b="0"/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smtClean="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 smtClean="0">
                <a:solidFill>
                  <a:schemeClr val="bg1"/>
                </a:solidFill>
              </a:rPr>
              <a:t>ist ein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 smtClean="0">
                <a:solidFill>
                  <a:schemeClr val="bg1"/>
                </a:solidFill>
              </a:rPr>
              <a:t>, </a:t>
            </a:r>
            <a:r>
              <a:rPr lang="de-DE" sz="1600" u="sng" smtClean="0">
                <a:solidFill>
                  <a:schemeClr val="bg1"/>
                </a:solidFill>
              </a:rPr>
              <a:t>mit </a:t>
            </a:r>
            <a:r>
              <a:rPr lang="de-DE" sz="1600" smtClean="0">
                <a:solidFill>
                  <a:schemeClr val="bg1"/>
                </a:solidFill>
              </a:rPr>
              <a:t>einem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Schnittstellenvererbung</a:t>
            </a:r>
            <a:r>
              <a:rPr lang="de-DE" sz="2000" noProof="0" dirty="0" smtClean="0"/>
              <a:t>: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/>
              <a:t>Wenn die Oberklassen nur </a:t>
            </a:r>
            <a:r>
              <a:rPr lang="de-DE" sz="2000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 smtClean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 smtClean="0"/>
              <a:t>Implementierungsvererbung</a:t>
            </a:r>
            <a:r>
              <a:rPr lang="de-DE" sz="2000" noProof="0" dirty="0" smtClean="0"/>
              <a:t>: </a:t>
            </a:r>
          </a:p>
          <a:p>
            <a:pPr marL="0" indent="0">
              <a:buNone/>
            </a:pPr>
            <a:r>
              <a:rPr lang="de-DE" sz="2000" noProof="0" dirty="0" smtClean="0"/>
              <a:t/>
            </a:r>
            <a:br>
              <a:rPr lang="de-DE" sz="2000" noProof="0" dirty="0" smtClean="0"/>
            </a:br>
            <a:r>
              <a:rPr lang="de-DE" sz="2000" noProof="0" dirty="0" smtClean="0"/>
              <a:t>Wird aber von mehreren Oberklassen wirklich </a:t>
            </a:r>
            <a:r>
              <a:rPr lang="de-DE" sz="2000" b="1" noProof="0" dirty="0" smtClean="0"/>
              <a:t>Implementierung</a:t>
            </a:r>
            <a:r>
              <a:rPr lang="de-DE" sz="2000" noProof="0" dirty="0" smtClean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 smtClean="0"/>
                <a:t>Employee</a:t>
              </a:r>
              <a:endParaRPr lang="de-DE" altLang="de-DE" sz="1600" b="0"/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smtClean="0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Templates</a:t>
            </a:r>
            <a:br>
              <a:rPr lang="de-DE" altLang="de-DE" b="0" noProof="0" dirty="0" smtClean="0"/>
            </a:br>
            <a:r>
              <a:rPr lang="de-DE" altLang="de-DE" b="0" noProof="0" dirty="0" smtClean="0"/>
              <a:t/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Funktionszeiger und Funktionsobjekte</a:t>
            </a:r>
            <a:br>
              <a:rPr lang="de-DE" altLang="de-DE" b="0" noProof="0" dirty="0" smtClean="0"/>
            </a:b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 smtClean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 smtClean="0"/>
              <a:t>Überblick der Standard C++ Library</a:t>
            </a:r>
            <a:br>
              <a:rPr lang="de-DE" altLang="de-DE" b="0" noProof="0" dirty="0" smtClean="0"/>
            </a:br>
            <a:r>
              <a:rPr lang="de-DE" altLang="de-DE" b="0" noProof="0" smtClean="0"/>
              <a:t/>
            </a:r>
            <a:br>
              <a:rPr lang="de-DE" altLang="de-DE" b="0" noProof="0" smtClean="0"/>
            </a:br>
            <a:endParaRPr lang="de-DE" altLang="de-DE" b="0" noProof="0" dirty="0" smtClean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mtClean="0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Templates</a:t>
            </a:r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smtClean="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Generische Programmierung: </a:t>
            </a:r>
            <a:r>
              <a:rPr lang="de-DE" altLang="de-DE" noProof="0" dirty="0" smtClean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/>
              <a:t>Ziel</a:t>
            </a:r>
            <a:r>
              <a:rPr lang="en-US" b="1" smtClean="0"/>
              <a:t>: </a:t>
            </a:r>
            <a:r>
              <a:rPr lang="en-US" b="1" err="1" smtClean="0"/>
              <a:t>Aufzüge</a:t>
            </a:r>
            <a:r>
              <a:rPr lang="en-US" b="1" smtClean="0"/>
              <a:t> </a:t>
            </a:r>
            <a:r>
              <a:rPr lang="en-US" b="1" err="1" smtClean="0"/>
              <a:t>für</a:t>
            </a:r>
            <a:r>
              <a:rPr lang="en-US" b="1" smtClean="0"/>
              <a:t> </a:t>
            </a:r>
            <a:r>
              <a:rPr lang="en-US" b="1" err="1" smtClean="0"/>
              <a:t>bestimmte</a:t>
            </a:r>
            <a:r>
              <a:rPr lang="en-US" b="1" smtClean="0"/>
              <a:t> </a:t>
            </a:r>
            <a:r>
              <a:rPr lang="en-US" b="1" err="1" smtClean="0"/>
              <a:t>Zwecke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Person </a:t>
            </a:r>
            <a:r>
              <a:rPr lang="en-US" err="1" smtClean="0"/>
              <a:t>mit</a:t>
            </a:r>
            <a:r>
              <a:rPr lang="en-US" smtClean="0"/>
              <a:t> </a:t>
            </a:r>
            <a:r>
              <a:rPr lang="en-US" err="1" smtClean="0"/>
              <a:t>Ziel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Lastenaufzug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Reinigungspersonal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Feuerwehr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err="1" smtClean="0"/>
              <a:t>Speisen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pPr marL="285750" indent="-285750" algn="l">
              <a:buFontTx/>
              <a:buChar char="-"/>
            </a:pPr>
            <a:r>
              <a:rPr lang="en-US" smtClean="0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Gleiches Verhalten unabhängig vom Inhalt.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en.wikipedia.org/wiki/Generic_programming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ListElement *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err="1" smtClean="0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err="1" smtClean="0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= NULL;</a:t>
            </a:r>
          </a:p>
          <a:p>
            <a:pPr lvl="1" algn="l"/>
            <a:endParaRPr lang="en-US" sz="1400" b="1" smtClean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address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0x%p\n"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 list.</a:t>
            </a:r>
            <a:r>
              <a:rPr lang="en-US" sz="1400" b="1" smtClean="0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smtClean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err="1" smtClean="0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"First content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: '%s'\</a:t>
            </a:r>
            <a:r>
              <a:rPr lang="en-US" sz="1400" b="1" smtClean="0">
                <a:solidFill>
                  <a:srgbClr val="2A00FF"/>
                </a:solidFill>
                <a:latin typeface="Courier New" panose="02070309020205020404" pitchFamily="49" charset="0"/>
              </a:rPr>
              <a:t>n"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Expliziter Cast nötig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Typinformation geht verloren </a:t>
            </a:r>
            <a:r>
              <a:rPr lang="de-DE" smtClean="0">
                <a:solidFill>
                  <a:schemeClr val="bg1"/>
                </a:solidFill>
              </a:rPr>
              <a:t>– so ähnlich wie bei Java-Listen vor den Generics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Templates in C++: </a:t>
            </a:r>
            <a:r>
              <a:rPr lang="de-DE" altLang="de-DE" noProof="0" dirty="0" smtClean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 smtClean="0">
                <a:solidFill>
                  <a:schemeClr val="bg1"/>
                </a:solidFill>
              </a:rPr>
              <a:t>parametrisieren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"Platzhalter")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</a:t>
            </a:r>
            <a:r>
              <a:rPr lang="de-DE" b="1" smtClean="0">
                <a:solidFill>
                  <a:schemeClr val="bg1"/>
                </a:solidFill>
              </a:rPr>
              <a:t>generiert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("textuelle Ersetzung der Platzhalter")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/>
              <a:t>C++-Templates induzieren ein </a:t>
            </a:r>
            <a:r>
              <a:rPr lang="de-DE" b="1"/>
              <a:t>implizites "Interface" durch die Art der Verwendung </a:t>
            </a:r>
            <a:r>
              <a:rPr lang="de-DE" smtClean="0"/>
              <a:t>der generischen Typparameter</a:t>
            </a:r>
            <a:endParaRPr lang="de-DE"/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&lt;typename T = Person&gt;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Beispiel: Template-Klasse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Unterschiedliche Rückgabetypen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Online C++-Referenzen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 smtClean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 smtClean="0"/>
              <a:t>Erläuterung von </a:t>
            </a:r>
            <a:r>
              <a:rPr lang="de-DE" b="1" dirty="0" smtClean="0"/>
              <a:t>Best Practices </a:t>
            </a:r>
            <a:r>
              <a:rPr lang="de-DE" dirty="0" smtClean="0"/>
              <a:t>und </a:t>
            </a:r>
            <a:r>
              <a:rPr lang="de-DE" b="1" dirty="0" smtClean="0"/>
              <a:t>Programmierkonzepten </a:t>
            </a:r>
            <a:r>
              <a:rPr lang="de-DE" dirty="0" smtClean="0"/>
              <a:t>für C++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 smtClean="0"/>
              <a:t>Durch die Belegung des Typparameters (hier: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 smtClean="0"/>
              <a:t>) entsteht eine (neue</a:t>
            </a:r>
            <a:r>
              <a:rPr lang="de-DE" noProof="0" smtClean="0"/>
              <a:t>) </a:t>
            </a:r>
            <a:r>
              <a:rPr lang="de-DE" smtClean="0"/>
              <a:t>Belegung </a:t>
            </a:r>
            <a:r>
              <a:rPr lang="de-DE" noProof="0" smtClean="0"/>
              <a:t>des Klassentemplates (sog. </a:t>
            </a:r>
            <a:r>
              <a:rPr lang="de-DE" b="1" noProof="0" smtClean="0"/>
              <a:t>Spezialisierung</a:t>
            </a:r>
            <a:r>
              <a:rPr lang="de-DE" noProof="0" smtClean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&lt;&gt;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()"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"Adding 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with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de-DE" altLang="de-DE" sz="12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cout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00C0"/>
                </a:solidFill>
                <a:latin typeface="Consolas" pitchFamily="49" charset="0"/>
              </a:rPr>
              <a:t>  transportedObjects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.push_back(object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}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std::vector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Template-Spezialisierung: </a:t>
            </a:r>
            <a:r>
              <a:rPr lang="de-DE" alt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main()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&lt;&gt; myElevator;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smtClean="0">
                <a:latin typeface="Consolas" pitchFamily="49" charset="0"/>
              </a:rPr>
              <a:t>&lt;</a:t>
            </a:r>
            <a:r>
              <a:rPr lang="de-DE" altLang="de-DE" sz="1200" b="0" smtClean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smtClean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}</a:t>
            </a:r>
            <a:endParaRPr lang="de-DE" altLang="de-DE" sz="1200">
              <a:solidFill>
                <a:srgbClr val="005032"/>
              </a:solidFill>
              <a:latin typeface="Consolas" pitchFamily="49" charset="0"/>
            </a:endParaRP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Template</a:t>
            </a:r>
            <a:endParaRPr lang="en-US" b="1"/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Verwendungsstelle</a:t>
            </a:r>
            <a:endParaRPr lang="en-US" b="1"/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Spezialisiertes Template</a:t>
            </a:r>
            <a:endParaRPr lang="en-US" b="1"/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Function</a:t>
            </a:r>
            <a:r>
              <a:rPr lang="de-DE" altLang="de-DE" noProof="0" dirty="0" smtClean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Mehrere </a:t>
            </a:r>
            <a:r>
              <a:rPr lang="de-DE" b="1">
                <a:solidFill>
                  <a:schemeClr val="bg1"/>
                </a:solidFill>
              </a:rPr>
              <a:t>Typparameter </a:t>
            </a:r>
            <a:r>
              <a:rPr lang="de-DE">
                <a:solidFill>
                  <a:schemeClr val="bg1"/>
                </a:solidFill>
              </a:rPr>
              <a:t>möglich (auch bei </a:t>
            </a:r>
            <a:r>
              <a:rPr lang="de-DE" smtClean="0">
                <a:solidFill>
                  <a:schemeClr val="bg1"/>
                </a:solidFill>
              </a:rPr>
              <a:t>Klassen-Templates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)};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+ 2, </a:t>
            </a: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                    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"dishes"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Defaulttyp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Person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</a:t>
            </a:r>
            <a:r>
              <a:rPr lang="de-DE" smtClean="0">
                <a:solidFill>
                  <a:schemeClr val="bg1"/>
                </a:solidFill>
              </a:rPr>
              <a:t>werden (anders als bei Java)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3316" name="Textfeld 4"/>
          <p:cNvSpPr txBox="1">
            <a:spLocks noChangeArrowheads="1"/>
          </p:cNvSpPr>
          <p:nvPr/>
        </p:nvSpPr>
        <p:spPr bwMode="auto">
          <a:xfrm>
            <a:off x="396875" y="1987550"/>
            <a:ext cx="5662613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</a:t>
            </a:r>
            <a:r>
              <a:rPr lang="de-DE" altLang="de-DE" sz="1800" b="0"/>
              <a:t>ist genau damit gemeint, dass Templates eine Schnittstelle induzieren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Was sind </a:t>
            </a:r>
            <a:r>
              <a:rPr lang="de-DE" altLang="de-DE" sz="1800" b="0" smtClean="0"/>
              <a:t>Vorteile </a:t>
            </a:r>
            <a:r>
              <a:rPr lang="de-DE" altLang="de-DE" sz="1800" b="0"/>
              <a:t>und </a:t>
            </a:r>
            <a:r>
              <a:rPr lang="de-DE" altLang="de-DE" sz="1800" b="0" smtClean="0"/>
              <a:t>Nachteile </a:t>
            </a:r>
            <a:r>
              <a:rPr lang="de-DE" altLang="de-DE" sz="1800" b="0"/>
              <a:t>dieser Art von </a:t>
            </a:r>
            <a:r>
              <a:rPr lang="de-DE" altLang="de-DE" sz="1800" b="0" smtClean="0"/>
              <a:t>induzierten Schnittstelle?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0692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Template-Code</a:t>
            </a:r>
            <a:endParaRPr lang="de-DE" sz="2000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 smtClean="0"/>
              <a:t>Induzierte Schnittstellen</a:t>
            </a:r>
            <a:endParaRPr lang="de-DE" sz="2000" noProof="0" dirty="0"/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*start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*end){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"Total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weight of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smtClean="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  <a:endParaRPr lang="en-US" sz="140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0" smtClean="0">
                <a:solidFill>
                  <a:srgbClr val="3F7F5F"/>
                </a:solidFill>
                <a:latin typeface="Courier New" panose="02070309020205020404" pitchFamily="49" charset="0"/>
              </a:rPr>
              <a:t>// 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 smtClean="0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 smtClean="0"/>
              <a:t>FunktionsZeiger</a:t>
            </a:r>
            <a:r>
              <a:rPr lang="de-DE"/>
              <a:t> </a:t>
            </a:r>
            <a:r>
              <a:rPr lang="de-DE" smtClean="0"/>
              <a:t>und</a:t>
            </a:r>
            <a:r>
              <a:rPr lang="de-DE" noProof="0" smtClean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(I)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  <a:endParaRPr lang="en-US" sz="1200" b="1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1000 iterations: </a:t>
            </a:r>
            <a:r>
              <a:rPr lang="en-US" sz="12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sz="1200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Methode, um die Laufzeit von Funktionen zu messen.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Allerdings</a:t>
            </a:r>
            <a:r>
              <a:rPr lang="de-DE" smtClean="0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mtClean="0">
                <a:solidFill>
                  <a:schemeClr val="bg1"/>
                </a:solidFill>
              </a:rPr>
              <a:t>-Parameter und </a:t>
            </a:r>
            <a:r>
              <a:rPr lang="de-DE" err="1" smtClean="0">
                <a:solidFill>
                  <a:schemeClr val="bg1"/>
                </a:solidFill>
              </a:rPr>
              <a:t>void</a:t>
            </a:r>
            <a:r>
              <a:rPr lang="de-DE" smtClean="0">
                <a:solidFill>
                  <a:schemeClr val="bg1"/>
                </a:solidFill>
              </a:rPr>
              <a:t> als Rückgabewert haben.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Funktionszeiger: Beispiel (II)</a:t>
            </a:r>
            <a:endParaRPr lang="de-DE" altLang="de-DE" noProof="0" dirty="0" smtClean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std::cout&lt;&lt;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</a:t>
            </a:r>
            <a:r>
              <a:rPr lang="de-DE" smtClean="0">
                <a:solidFill>
                  <a:schemeClr val="bg1"/>
                </a:solidFill>
              </a:rPr>
              <a:t>Klassen oder Schnittstellen </a:t>
            </a:r>
            <a:r>
              <a:rPr lang="de-DE">
                <a:solidFill>
                  <a:schemeClr val="bg1"/>
                </a:solidFill>
              </a:rPr>
              <a:t>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is not a valid age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!"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en-US" altLang="de-DE" sz="1400" b="0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fp2(500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</a:t>
            </a:r>
            <a:r>
              <a:rPr lang="de-DE" smtClean="0">
                <a:solidFill>
                  <a:schemeClr val="bg1"/>
                </a:solidFill>
              </a:rPr>
              <a:t>Instanziierung </a:t>
            </a:r>
            <a:r>
              <a:rPr lang="de-DE">
                <a:solidFill>
                  <a:schemeClr val="bg1"/>
                </a:solidFill>
              </a:rPr>
              <a:t>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C++-FAQ (</a:t>
            </a:r>
            <a:r>
              <a:rPr lang="de-DE" noProof="0" dirty="0" smtClean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 smtClean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Funktoren und </a:t>
            </a:r>
            <a:r>
              <a:rPr lang="de-DE" altLang="de-DE" noProof="0" dirty="0" smtClean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mtClean="0"/>
              <a:t>Ein </a:t>
            </a:r>
            <a:r>
              <a:rPr lang="de-DE" b="1" smtClean="0"/>
              <a:t>Funktor</a:t>
            </a:r>
            <a:r>
              <a:rPr lang="de-DE"/>
              <a:t> </a:t>
            </a:r>
            <a:r>
              <a:rPr lang="de-DE" smtClean="0"/>
              <a:t>ist eine Klasse, die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 smtClean="0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user"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":~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/$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   &lt;&lt;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smtClean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smtClean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</a:t>
            </a:r>
            <a:r>
              <a:rPr lang="de-DE" smtClean="0">
                <a:solidFill>
                  <a:schemeClr val="bg1"/>
                </a:solidFill>
              </a:rPr>
              <a:t>bleibt hier identisch, </a:t>
            </a:r>
            <a:r>
              <a:rPr lang="de-DE">
                <a:solidFill>
                  <a:schemeClr val="bg1"/>
                </a:solidFill>
              </a:rPr>
              <a:t>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erlaubt, Objekte mit Funktionssyntax anzusprechen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Konfigurierbares Präfix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(Hier ohne Setter).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Der </a:t>
            </a:r>
            <a:r>
              <a:rPr lang="de-DE" noProof="0" dirty="0" smtClean="0"/>
              <a:t>Fluch des Most </a:t>
            </a:r>
            <a:r>
              <a:rPr lang="de-DE" noProof="0" dirty="0" err="1" smtClean="0"/>
              <a:t>Vexing</a:t>
            </a:r>
            <a:r>
              <a:rPr lang="de-DE" noProof="0" dirty="0" smtClean="0"/>
              <a:t> Parse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Warum</a:t>
            </a:r>
            <a:r>
              <a:rPr lang="de-DE" noProof="0" dirty="0" smtClean="0"/>
              <a:t> funktioniert das Folgende nicht?</a:t>
            </a:r>
          </a:p>
          <a:p>
            <a:endParaRPr lang="de-DE" noProof="0" dirty="0" smtClean="0"/>
          </a:p>
          <a:p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r>
              <a:rPr lang="de-DE" b="1" noProof="0" dirty="0" smtClean="0"/>
              <a:t>Fehlermeldung</a:t>
            </a:r>
            <a:r>
              <a:rPr lang="de-DE" noProof="0" dirty="0" smtClean="0"/>
              <a:t>: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Grund</a:t>
            </a:r>
            <a:r>
              <a:rPr lang="de-DE" noProof="0" dirty="0" smtClean="0"/>
              <a:t>: Der C++-Compiler interpretiert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 smtClean="0"/>
              <a:t> als einen Funktionszeiger, der auf eine parameterlose,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 smtClean="0"/>
              <a:t>-zurückgebende Funktion zeigt.</a:t>
            </a:r>
          </a:p>
          <a:p>
            <a:r>
              <a:rPr lang="de-DE" b="1" noProof="0" dirty="0" smtClean="0"/>
              <a:t>Lösung:</a:t>
            </a:r>
            <a:r>
              <a:rPr lang="de-DE" noProof="0" dirty="0" smtClean="0"/>
              <a:t> Klammern weglassen oder Initialisierungsliste (ab C++11)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smtClean="0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</a:t>
            </a:r>
            <a:r>
              <a:rPr lang="de-DE" altLang="de-DE" sz="1200" b="0" smtClean="0">
                <a:hlinkClick r:id="rId2"/>
              </a:rPr>
              <a:t>en.wikipedia.org/wiki/Most_vexing_parse</a:t>
            </a:r>
            <a:r>
              <a:rPr lang="de-DE" altLang="de-DE" sz="1200" b="0" smtClean="0"/>
              <a:t> </a:t>
            </a:r>
            <a:endParaRPr lang="de-DE" altLang="de-DE" sz="1200" b="0"/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main()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/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b3{};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32772" name="Textfeld 4"/>
          <p:cNvSpPr txBox="1">
            <a:spLocks noChangeArrowheads="1"/>
          </p:cNvSpPr>
          <p:nvPr/>
        </p:nvSpPr>
        <p:spPr bwMode="auto">
          <a:xfrm>
            <a:off x="395288" y="1987550"/>
            <a:ext cx="4679950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sind Zeiger auf Funktionen nützlich?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Gibt es auch Nachteile?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868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Funktionszeiger und Funktoren: </a:t>
            </a:r>
            <a:r>
              <a:rPr lang="de-DE" altLang="de-DE" noProof="0" dirty="0" smtClean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</a:t>
            </a: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 smtClean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 smtClean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 smtClean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 smtClean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 smtClean="0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 smtClean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 smtClean="0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mtClean="0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 smtClean="0"/>
              <a:t>Standard Template Library (STL)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sequence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have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STL-weite Konvention </a:t>
            </a:r>
            <a:r>
              <a:rPr lang="de-DE" smtClean="0">
                <a:solidFill>
                  <a:schemeClr val="bg1"/>
                </a:solidFill>
              </a:rPr>
              <a:t>zur Nutzung von </a:t>
            </a:r>
            <a:r>
              <a:rPr lang="de-DE" err="1" smtClean="0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r>
              <a:rPr lang="de-DE" altLang="de-DE" sz="1400" b="0" smtClean="0">
                <a:latin typeface="Consolas" pitchFamily="49" charset="0"/>
              </a:rPr>
              <a:t/>
            </a:r>
            <a:br>
              <a:rPr lang="de-DE" altLang="de-DE" sz="1400" b="0" smtClean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std::copy(numbers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std::back_inserter(result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           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&gt;(std::cout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));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</a:t>
            </a:r>
            <a:r>
              <a:rPr lang="de-DE" smtClean="0">
                <a:solidFill>
                  <a:schemeClr val="bg1"/>
                </a:solidFill>
              </a:rPr>
              <a:t>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 smtClean="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 smtClean="0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Unary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that accepts an element in the range as argument, and returns </a:t>
            </a:r>
            <a:endParaRPr lang="en-US" altLang="de-DE" sz="1400" b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a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  <a:endParaRPr lang="en-US" altLang="de-DE" sz="1400" u="sng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u="sng" smtClean="0">
                <a:latin typeface="Consolas" pitchFamily="49" charset="0"/>
                <a:cs typeface="Consolas" pitchFamily="49" charset="0"/>
              </a:rPr>
              <a:t>element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    	The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latin typeface="Consolas" pitchFamily="49" charset="0"/>
                <a:cs typeface="Consolas" pitchFamily="49" charset="0"/>
              </a:rPr>
              <a:t>	This 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 smtClean="0">
                <a:solidFill>
                  <a:schemeClr val="bg1"/>
                </a:solidFill>
              </a:rPr>
              <a:t>, aber ein Prädikat  definiert, was </a:t>
            </a:r>
            <a:r>
              <a:rPr lang="de-DE" b="1" smtClean="0">
                <a:solidFill>
                  <a:schemeClr val="bg1"/>
                </a:solidFill>
              </a:rPr>
              <a:t>ausgelassen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wird.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STL-Algorithmen:  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% 2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== 0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 smtClean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			 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 smtClean="0">
                <a:solidFill>
                  <a:schemeClr val="bg1"/>
                </a:solidFill>
              </a:rPr>
              <a:t>Funktionszeiger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 smtClean="0">
                <a:solidFill>
                  <a:schemeClr val="bg1"/>
                </a:solidFill>
              </a:rPr>
              <a:t> entscheidet </a:t>
            </a:r>
            <a:r>
              <a:rPr lang="de-DE">
                <a:solidFill>
                  <a:schemeClr val="bg1"/>
                </a:solidFill>
              </a:rPr>
              <a:t>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 smtClean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  <a:endParaRPr lang="en-US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	 &gt;</a:t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C++ online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Man kann C++-Code auch </a:t>
            </a:r>
            <a:r>
              <a:rPr lang="de-DE" b="1" noProof="0" smtClean="0"/>
              <a:t>online testen:</a:t>
            </a:r>
          </a:p>
          <a:p>
            <a:pPr marL="514350" lvl="1" indent="-342900"/>
            <a:r>
              <a:rPr lang="de-DE" b="1" smtClean="0">
                <a:hlinkClick r:id="rId2"/>
              </a:rPr>
              <a:t>https</a:t>
            </a:r>
            <a:r>
              <a:rPr lang="de-DE" b="1">
                <a:hlinkClick r:id="rId2"/>
              </a:rPr>
              <a:t>://www.onlinegdb.com/</a:t>
            </a:r>
          </a:p>
          <a:p>
            <a:pPr marL="520700" indent="-342900"/>
            <a:r>
              <a:rPr lang="de-DE" noProof="0" smtClean="0">
                <a:hlinkClick r:id="rId2"/>
              </a:rPr>
              <a:t>http</a:t>
            </a:r>
            <a:r>
              <a:rPr lang="de-DE" noProof="0" dirty="0" smtClean="0">
                <a:hlinkClick r:id="rId2"/>
              </a:rPr>
              <a:t>://cpp.sh</a:t>
            </a:r>
            <a:endParaRPr lang="de-DE" noProof="0" dirty="0" smtClean="0"/>
          </a:p>
          <a:p>
            <a:pPr marL="520700" indent="-342900"/>
            <a:r>
              <a:rPr lang="de-DE" noProof="0" dirty="0" smtClean="0">
                <a:hlinkClick r:id="rId3"/>
              </a:rPr>
              <a:t>https</a:t>
            </a:r>
            <a:r>
              <a:rPr lang="de-DE" noProof="0" smtClean="0">
                <a:hlinkClick r:id="rId3"/>
              </a:rPr>
              <a:t>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Generische Behälter: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std::priority_queue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</a:t>
            </a: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smtClean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smtClean="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smtClean="0">
                <a:solidFill>
                  <a:srgbClr val="000000"/>
                </a:solidFill>
                <a:latin typeface="Consolas" pitchFamily="49" charset="0"/>
              </a:rPr>
              <a:t>    ascending(numbers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			//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41988" name="Textfeld 4"/>
          <p:cNvSpPr txBox="1">
            <a:spLocks noChangeArrowheads="1"/>
          </p:cNvSpPr>
          <p:nvPr/>
        </p:nvSpPr>
        <p:spPr bwMode="auto">
          <a:xfrm>
            <a:off x="251520" y="1556792"/>
            <a:ext cx="8640960" cy="2095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Was ist "schöner"? Was ist fehleranfälliger? Was ist kompakter</a:t>
            </a:r>
            <a:r>
              <a:rPr lang="de-DE" altLang="de-DE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mtClean="0"/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vs </a:t>
            </a:r>
            <a:endParaRPr lang="de-DE" altLang="de-DE"/>
          </a:p>
        </p:txBody>
      </p:sp>
      <p:sp>
        <p:nvSpPr>
          <p:cNvPr id="2" name="Gefaltete Ecke 1"/>
          <p:cNvSpPr/>
          <p:nvPr/>
        </p:nvSpPr>
        <p:spPr bwMode="auto">
          <a:xfrm>
            <a:off x="251518" y="2212590"/>
            <a:ext cx="8352929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std::remove_copy_if(	result.begin(), 						// first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  	    result.end(), 						// last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5032"/>
                </a:solidFill>
                <a:latin typeface="Consolas" pitchFamily="49" charset="0"/>
              </a:rPr>
              <a:t>				    ostream_iterator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&gt;(cout, </a:t>
            </a:r>
            <a:r>
              <a:rPr lang="en-US" altLang="de-DE" sz="160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),	// result</a:t>
            </a:r>
          </a:p>
          <a:p>
            <a:pPr lvl="0" algn="l">
              <a:buSzTx/>
            </a:pP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				    even	);							 </a:t>
            </a:r>
            <a:r>
              <a:rPr lang="en-US" altLang="de-DE" sz="1600" smtClean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en-US" altLang="de-DE" sz="1600">
                <a:solidFill>
                  <a:srgbClr val="000000"/>
                </a:solidFill>
                <a:latin typeface="Consolas" pitchFamily="49" charset="0"/>
              </a:rPr>
              <a:t>predicate</a:t>
            </a:r>
          </a:p>
        </p:txBody>
      </p:sp>
      <p:sp>
        <p:nvSpPr>
          <p:cNvPr id="3" name="Gefaltete Ecke 2"/>
          <p:cNvSpPr/>
          <p:nvPr/>
        </p:nvSpPr>
        <p:spPr bwMode="auto">
          <a:xfrm>
            <a:off x="251520" y="3652750"/>
            <a:ext cx="6696744" cy="2800586"/>
          </a:xfrm>
          <a:prstGeom prst="foldedCorner">
            <a:avLst>
              <a:gd name="adj" fmla="val 1037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OutputIterator&gt;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myCopyRemoveIf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first,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last, 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altLang="de-DE" sz="1400" smtClean="0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for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(T iter = first; iter != last; ++iter) 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(!P(*iter)) {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(*result) = *iter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++result;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0" algn="l">
              <a:buSzTx/>
            </a:pPr>
            <a:r>
              <a:rPr lang="de-DE" altLang="de-DE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altLang="de-DE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4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Mächtig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effizient</a:t>
            </a:r>
            <a:r>
              <a:rPr lang="de-DE" altLang="de-DE" b="0" noProof="0" dirty="0" smtClean="0"/>
              <a:t>, </a:t>
            </a:r>
            <a:r>
              <a:rPr lang="de-DE" altLang="de-DE" b="1" noProof="0" dirty="0" smtClean="0"/>
              <a:t>ausgereift</a:t>
            </a:r>
            <a:r>
              <a:rPr lang="de-DE" altLang="de-DE" b="0" noProof="0" dirty="0" smtClean="0"/>
              <a:t> und </a:t>
            </a:r>
            <a:r>
              <a:rPr lang="de-DE" altLang="de-DE" b="1" noProof="0" dirty="0" smtClean="0"/>
              <a:t>gut dokumentiert 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Anspruchsvoll </a:t>
            </a:r>
            <a:r>
              <a:rPr lang="de-DE" altLang="de-DE" b="0" noProof="0" smtClean="0"/>
              <a:t>zu erlernen </a:t>
            </a:r>
            <a:r>
              <a:rPr lang="de-DE" altLang="de-DE" b="0" noProof="0" dirty="0" smtClean="0"/>
              <a:t>(erfordert Wissen über Templates, Funktoren</a:t>
            </a:r>
            <a:r>
              <a:rPr lang="de-DE" altLang="de-DE" b="0" noProof="0" smtClean="0"/>
              <a:t>, Iteratoren, </a:t>
            </a:r>
            <a:r>
              <a:rPr lang="de-DE" altLang="de-DE" b="0" noProof="0" dirty="0" smtClean="0"/>
              <a:t>…)</a:t>
            </a:r>
          </a:p>
          <a:p>
            <a:endParaRPr lang="de-DE" altLang="de-DE" b="0" noProof="0" dirty="0" smtClean="0"/>
          </a:p>
          <a:p>
            <a:r>
              <a:rPr lang="de-DE" altLang="de-DE" b="1" noProof="0" dirty="0" err="1" smtClean="0"/>
              <a:t>Boost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als "Brutkasten" für die nächsten Standards</a:t>
            </a:r>
          </a:p>
          <a:p>
            <a:endParaRPr lang="de-DE" altLang="de-DE" b="0" noProof="0" dirty="0" smtClean="0"/>
          </a:p>
          <a:p>
            <a:r>
              <a:rPr lang="de-DE" altLang="de-DE" b="0" noProof="0" dirty="0" smtClean="0"/>
              <a:t>Vielleicht sogar als </a:t>
            </a:r>
            <a:r>
              <a:rPr lang="de-DE" altLang="de-DE" b="1" noProof="0" dirty="0" smtClean="0"/>
              <a:t>der Vorteil</a:t>
            </a:r>
            <a:r>
              <a:rPr lang="de-DE" altLang="de-DE" noProof="0" dirty="0" smtClean="0"/>
              <a:t> </a:t>
            </a:r>
            <a:r>
              <a:rPr lang="de-DE" altLang="de-DE" b="0" noProof="0" dirty="0" smtClean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</a:t>
            </a:r>
            <a:r>
              <a:rPr lang="de-DE" altLang="de-DE" smtClean="0"/>
              <a:t>C</a:t>
            </a:r>
            <a:br>
              <a:rPr lang="de-DE" altLang="de-DE" smtClean="0"/>
            </a:br>
            <a:r>
              <a:rPr lang="de-DE" altLang="de-DE" smtClean="0"/>
              <a:t/>
            </a:r>
            <a:br>
              <a:rPr lang="de-DE" altLang="de-DE" smtClean="0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 smtClean="0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Ziele des C-Teils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Die Eigenheiten von (Embedded) C </a:t>
            </a:r>
            <a:r>
              <a:rPr lang="de-DE" b="1" noProof="0" smtClean="0"/>
              <a:t>kennenlernen.</a:t>
            </a:r>
          </a:p>
          <a:p>
            <a:pPr marL="0" indent="0">
              <a:buNone/>
            </a:pPr>
            <a:endParaRPr lang="de-DE" b="1" noProof="0" dirty="0" smtClean="0"/>
          </a:p>
          <a:p>
            <a:r>
              <a:rPr lang="de-DE" b="1" noProof="0" dirty="0" smtClean="0"/>
              <a:t>Unterschiede zu C++</a:t>
            </a:r>
            <a:r>
              <a:rPr lang="de-DE" noProof="0" dirty="0" smtClean="0"/>
              <a:t>: Was macht C anders als </a:t>
            </a:r>
            <a:r>
              <a:rPr lang="de-DE" noProof="0" smtClean="0"/>
              <a:t>C++?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Bitoperationen</a:t>
            </a:r>
            <a:r>
              <a:rPr lang="de-DE" noProof="0" dirty="0" smtClean="0"/>
              <a:t>: Bits setzen, löschen, "kippen", "</a:t>
            </a:r>
            <a:r>
              <a:rPr lang="de-DE" noProof="0" smtClean="0"/>
              <a:t>verschieben" (auch für C++)</a:t>
            </a:r>
          </a:p>
          <a:p>
            <a:endParaRPr lang="de-DE" noProof="0" dirty="0" smtClean="0"/>
          </a:p>
          <a:p>
            <a:r>
              <a:rPr lang="de-DE" b="1" noProof="0" smtClean="0"/>
              <a:t>Peripherie und Speicher</a:t>
            </a:r>
            <a:r>
              <a:rPr lang="de-DE" noProof="0" smtClean="0"/>
              <a:t>: </a:t>
            </a:r>
            <a:r>
              <a:rPr lang="de-DE" noProof="0" dirty="0" smtClean="0"/>
              <a:t>lesen/schreiben, </a:t>
            </a:r>
            <a:r>
              <a:rPr lang="de-DE" noProof="0" smtClean="0"/>
              <a:t>Memory-</a:t>
            </a:r>
            <a:r>
              <a:rPr lang="de-DE" noProof="0" err="1" smtClean="0"/>
              <a:t>mapped</a:t>
            </a:r>
            <a:r>
              <a:rPr lang="de-DE" noProof="0" smtClean="0"/>
              <a:t> I/O,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smtClean="0"/>
              <a:t> </a:t>
            </a:r>
            <a:r>
              <a:rPr lang="de-DE" noProof="0" dirty="0" smtClean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Unterschiede von C und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 smtClean="0"/>
              <a:t>C-Standardbibliothek </a:t>
            </a:r>
            <a:r>
              <a:rPr lang="de-DE" b="1" noProof="0" dirty="0" smtClean="0"/>
              <a:t>ist eingebettet in C++-Standardbibliothek </a:t>
            </a:r>
          </a:p>
          <a:p>
            <a:pPr lvl="1"/>
            <a:r>
              <a:rPr lang="de-DE" noProof="0" dirty="0" smtClean="0"/>
              <a:t>Relativ umfangreich (</a:t>
            </a:r>
            <a:r>
              <a:rPr lang="de-DE" noProof="0" dirty="0" err="1" smtClean="0"/>
              <a:t>Stringmanipulation</a:t>
            </a:r>
            <a:r>
              <a:rPr lang="de-DE" noProof="0" dirty="0" smtClean="0"/>
              <a:t>, </a:t>
            </a:r>
            <a:r>
              <a:rPr lang="de-DE" noProof="0" dirty="0" err="1" smtClean="0"/>
              <a:t>printf</a:t>
            </a:r>
            <a:r>
              <a:rPr lang="de-DE" noProof="0" dirty="0" smtClean="0"/>
              <a:t>,…)</a:t>
            </a:r>
          </a:p>
          <a:p>
            <a:pPr lvl="1"/>
            <a:r>
              <a:rPr lang="de-DE" noProof="0" dirty="0" smtClean="0"/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 smtClean="0"/>
              <a:t> oder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Limitierungen</a:t>
            </a:r>
          </a:p>
          <a:p>
            <a:pPr lvl="1" defTabSz="747713"/>
            <a:r>
              <a:rPr lang="de-DE" noProof="0" dirty="0" smtClean="0"/>
              <a:t>Keine Objektorientierung (Vererbung, Klassen,…) </a:t>
            </a:r>
            <a:r>
              <a:rPr lang="de-DE" noProof="0" dirty="0" smtClean="0">
                <a:sym typeface="Wingdings" panose="05000000000000000000" pitchFamily="2" charset="2"/>
              </a:rPr>
              <a:t> Nur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 smtClean="0"/>
              <a:t>Keine </a:t>
            </a:r>
            <a:r>
              <a:rPr lang="de-DE" noProof="0" smtClean="0"/>
              <a:t>Namensräume 	</a:t>
            </a:r>
            <a:r>
              <a:rPr lang="de-DE" noProof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Sichtbarkeit über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String-Klasse 	</a:t>
            </a:r>
            <a:r>
              <a:rPr lang="de-DE" noProof="0" smtClean="0">
                <a:sym typeface="Wingdings" panose="05000000000000000000" pitchFamily="2" charset="2"/>
              </a:rPr>
              <a:t></a:t>
            </a:r>
            <a:r>
              <a:rPr lang="de-DE" noProof="0" smtClean="0"/>
              <a:t> </a:t>
            </a:r>
            <a:r>
              <a:rPr lang="de-DE" noProof="0" dirty="0" smtClean="0"/>
              <a:t>nur nullterminierte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-Arrays (vgl. Parameterübergabe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 smtClean="0"/>
              <a:t>)</a:t>
            </a:r>
          </a:p>
          <a:p>
            <a:pPr lvl="1" defTabSz="747713"/>
            <a:r>
              <a:rPr lang="de-DE" noProof="0" smtClean="0"/>
              <a:t>Keine Templates 	</a:t>
            </a:r>
            <a:r>
              <a:rPr lang="de-DE" noProof="0" smtClean="0">
                <a:sym typeface="Wingdings" panose="05000000000000000000" pitchFamily="2" charset="2"/>
              </a:rPr>
              <a:t> Ausweichen über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smtClean="0"/>
              <a:t>Keine Referenzen 	</a:t>
            </a:r>
            <a:r>
              <a:rPr lang="de-DE" noProof="0" smtClean="0">
                <a:sym typeface="Wingdings" panose="05000000000000000000" pitchFamily="2" charset="2"/>
              </a:rPr>
              <a:t> nur Pointer und Werte</a:t>
            </a:r>
            <a:endParaRPr lang="de-DE" noProof="0" dirty="0" smtClean="0"/>
          </a:p>
          <a:p>
            <a:pPr lvl="1" defTabSz="747713"/>
            <a:r>
              <a:rPr lang="de-DE" noProof="0" smtClean="0"/>
              <a:t>Keine Exceptions 	</a:t>
            </a:r>
            <a:r>
              <a:rPr lang="de-DE" noProof="0" smtClean="0">
                <a:sym typeface="Wingdings" panose="05000000000000000000" pitchFamily="2" charset="2"/>
              </a:rPr>
              <a:t> Error Codes (int)</a:t>
            </a:r>
            <a:endParaRPr lang="de-DE" noProof="0" dirty="0" smtClean="0"/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Unterschiede</a:t>
            </a:r>
          </a:p>
          <a:p>
            <a:pPr lvl="1"/>
            <a:r>
              <a:rPr lang="de-DE" b="1" noProof="0" dirty="0" smtClean="0"/>
              <a:t>Konstanten</a:t>
            </a:r>
            <a:r>
              <a:rPr lang="de-DE" noProof="0" dirty="0" smtClean="0"/>
              <a:t> wurden </a:t>
            </a:r>
            <a:r>
              <a:rPr lang="de-DE" b="1" noProof="0" dirty="0" smtClean="0"/>
              <a:t>früher</a:t>
            </a:r>
            <a:r>
              <a:rPr lang="de-DE" noProof="0" dirty="0" smtClean="0"/>
              <a:t> mittels Präprozessor-Direktiven abgelegt</a:t>
            </a:r>
          </a:p>
          <a:p>
            <a:pPr lvl="2"/>
            <a:r>
              <a:rPr lang="de-DE" noProof="0" dirty="0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 smtClean="0"/>
              <a:t> – gleiche Benennungskonvention ist kein Zufall.</a:t>
            </a:r>
          </a:p>
          <a:p>
            <a:pPr lvl="1"/>
            <a:r>
              <a:rPr lang="de-DE" b="1" noProof="0" dirty="0" smtClean="0"/>
              <a:t>Leere Parameterliste</a:t>
            </a:r>
            <a:r>
              <a:rPr lang="de-DE" noProof="0" dirty="0" smtClean="0"/>
              <a:t>: "</a:t>
            </a:r>
            <a:r>
              <a:rPr lang="de-DE" noProof="0" dirty="0" err="1" smtClean="0"/>
              <a:t>don't</a:t>
            </a:r>
            <a:r>
              <a:rPr lang="de-DE" noProof="0" dirty="0" smtClean="0"/>
              <a:t> care"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 smtClean="0">
                <a:sym typeface="Wingdings" panose="05000000000000000000" pitchFamily="2" charset="2"/>
              </a:rPr>
              <a:t>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 smtClean="0">
                <a:sym typeface="Wingdings" panose="05000000000000000000" pitchFamily="2" charset="2"/>
              </a:rPr>
              <a:t> 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Konventionen</a:t>
            </a:r>
            <a:r>
              <a:rPr lang="de-DE" noProof="0" dirty="0" smtClean="0"/>
              <a:t> für Dateiendungen: .c/.h statt .</a:t>
            </a:r>
            <a:r>
              <a:rPr lang="de-DE" noProof="0" dirty="0" err="1" smtClean="0"/>
              <a:t>cpp</a:t>
            </a:r>
            <a:r>
              <a:rPr lang="de-DE" noProof="0" dirty="0" smtClean="0"/>
              <a:t>/.</a:t>
            </a:r>
            <a:r>
              <a:rPr lang="de-DE" noProof="0" dirty="0" err="1" smtClean="0"/>
              <a:t>hpp</a:t>
            </a:r>
            <a:endParaRPr lang="de-DE" noProof="0" dirty="0" smtClean="0"/>
          </a:p>
          <a:p>
            <a:pPr lvl="1"/>
            <a:r>
              <a:rPr lang="de-DE" b="1" noProof="0" dirty="0" smtClean="0"/>
              <a:t>Speicherverwaltung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 smtClean="0"/>
              <a:t> statt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/>
              <a:t>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Bits und Bytes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 smtClean="0"/>
              <a:t>In Embedded C wird oft </a:t>
            </a:r>
            <a:r>
              <a:rPr lang="de-DE" b="1" noProof="0" dirty="0" smtClean="0"/>
              <a:t>auf einzelnen Bits von (ganzzahligen) </a:t>
            </a:r>
            <a:r>
              <a:rPr lang="de-DE" b="1" noProof="0" smtClean="0"/>
              <a:t>Variablen </a:t>
            </a:r>
            <a:r>
              <a:rPr lang="de-DE" noProof="0" smtClean="0"/>
              <a:t>operiert (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/>
              <a:t>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err="1" smtClean="0"/>
              <a:t>Basistyp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/>
              <a:t> = 1 </a:t>
            </a:r>
            <a:r>
              <a:rPr lang="de-DE" noProof="0" smtClean="0"/>
              <a:t>Byte</a:t>
            </a:r>
            <a:endParaRPr lang="de-DE" noProof="0" dirty="0" smtClean="0"/>
          </a:p>
          <a:p>
            <a:pPr lvl="1"/>
            <a:r>
              <a:rPr lang="de-DE" noProof="0" dirty="0" smtClean="0"/>
              <a:t>Plattformunabhängig!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Hexadezimalnotation in C/C++</a:t>
            </a:r>
            <a:r>
              <a:rPr lang="de-DE" noProof="0" dirty="0" smtClean="0"/>
              <a:t>: </a:t>
            </a:r>
            <a:br>
              <a:rPr lang="de-DE" noProof="0" dirty="0" smtClean="0"/>
            </a:br>
            <a:r>
              <a:rPr lang="de-DE" noProof="0" dirty="0" smtClean="0"/>
              <a:t>Aufteilung in zwei Halb-Bytes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 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/>
                <a:gridCol w="990110"/>
                <a:gridCol w="990110"/>
                <a:gridCol w="990110"/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Hex. Halbbyte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Bits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0011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B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1011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C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0101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1101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1110</a:t>
                      </a:r>
                      <a:endParaRPr lang="en-US" sz="1400"/>
                    </a:p>
                  </a:txBody>
                  <a:tcPr/>
                </a:tc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 smtClean="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0111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F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1111</a:t>
                      </a:r>
                      <a:endParaRPr lang="en-US" sz="14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Überblick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 smtClean="0"/>
              <a:t>Bitoperationen sind nur für </a:t>
            </a:r>
            <a:r>
              <a:rPr lang="de-DE" b="1" noProof="0" dirty="0" smtClean="0"/>
              <a:t>ganzzahlige Datentypen </a:t>
            </a:r>
            <a:r>
              <a:rPr lang="de-DE" noProof="0" dirty="0" smtClean="0"/>
              <a:t>definiert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 smtClean="0"/>
              <a:t>,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"</a:t>
            </a:r>
            <a:r>
              <a:rPr lang="de-DE" b="1" noProof="0" dirty="0" err="1" smtClean="0"/>
              <a:t>outplace</a:t>
            </a:r>
            <a:r>
              <a:rPr lang="de-DE" b="1" noProof="0" dirty="0" smtClean="0"/>
              <a:t>"- </a:t>
            </a:r>
            <a:r>
              <a:rPr lang="de-DE" noProof="0" dirty="0" smtClean="0"/>
              <a:t>und </a:t>
            </a:r>
            <a:r>
              <a:rPr lang="de-DE" b="1" noProof="0" dirty="0" smtClean="0"/>
              <a:t>"</a:t>
            </a:r>
            <a:r>
              <a:rPr lang="de-DE" b="1" noProof="0" dirty="0" err="1" smtClean="0"/>
              <a:t>inplace</a:t>
            </a:r>
            <a:r>
              <a:rPr lang="de-DE" b="1" noProof="0" dirty="0" smtClean="0"/>
              <a:t>"-</a:t>
            </a:r>
            <a:r>
              <a:rPr lang="de-DE" noProof="0" dirty="0" smtClean="0"/>
              <a:t>Variante (z.B.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 smtClean="0"/>
              <a:t>)</a:t>
            </a:r>
          </a:p>
          <a:p>
            <a:r>
              <a:rPr lang="de-DE" b="1" noProof="0" dirty="0" smtClean="0"/>
              <a:t>Logische Operatoren </a:t>
            </a:r>
            <a:r>
              <a:rPr lang="de-DE" noProof="0" dirty="0" smtClean="0"/>
              <a:t>(||, &amp;&amp;, !) </a:t>
            </a:r>
            <a:r>
              <a:rPr lang="de-DE" noProof="0" dirty="0" smtClean="0">
                <a:sym typeface="Wingdings" panose="05000000000000000000" pitchFamily="2" charset="2"/>
              </a:rPr>
              <a:t>behandeln </a:t>
            </a:r>
            <a:r>
              <a:rPr lang="de-DE" b="1" noProof="0" dirty="0" smtClean="0">
                <a:sym typeface="Wingdings" panose="05000000000000000000" pitchFamily="2" charset="2"/>
              </a:rPr>
              <a:t>ganzen Wert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 smtClean="0">
                <a:hlinkClick r:id="rId3"/>
              </a:rPr>
              <a:t>http://openbook.rheinwerk-verlag.de/c_von_a_bis_z/006_c_operatoren_005.htm</a:t>
            </a:r>
            <a:r>
              <a:rPr lang="en-US" sz="1050" smtClean="0"/>
              <a:t> </a:t>
            </a:r>
            <a:endParaRPr lang="en-US" sz="105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/>
                <a:gridCol w="1124777"/>
                <a:gridCol w="4244170"/>
                <a:gridCol w="23826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Symbol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Beschreibung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Beispiel</a:t>
                      </a:r>
                      <a:r>
                        <a:rPr lang="en-US" b="0" smtClean="0"/>
                        <a:t/>
                      </a:r>
                      <a:br>
                        <a:rPr lang="en-US" b="0" smtClean="0"/>
                      </a:br>
                      <a:r>
                        <a:rPr lang="en-US" sz="1400" b="0" smtClean="0"/>
                        <a:t>(mit</a:t>
                      </a:r>
                      <a:r>
                        <a:rPr lang="en-US" sz="1400" b="0" baseline="0" smtClean="0"/>
                        <a:t> unsigned</a:t>
                      </a:r>
                      <a:r>
                        <a:rPr lang="en-US" sz="1400" b="0" smtClean="0"/>
                        <a:t> Halbbytes)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&amp;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Und (Logisch: &amp;&amp;)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0111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&amp; 0101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0101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|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 </a:t>
                      </a:r>
                      <a:r>
                        <a:rPr lang="en-US" baseline="0" smtClean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| 0001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1001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XOR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^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Bitweises</a:t>
                      </a:r>
                      <a:r>
                        <a:rPr lang="en-US" baseline="0" smtClean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| 1011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0011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NOT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~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Bitweise Negation (Logisch: !)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~</a:t>
                      </a:r>
                      <a:r>
                        <a:rPr lang="en-US" sz="1600" baseline="0" smtClean="0"/>
                        <a:t>1000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= 0111</a:t>
                      </a:r>
                      <a:r>
                        <a:rPr lang="en-US" sz="1600" baseline="-25000" smtClean="0"/>
                        <a:t>2</a:t>
                      </a:r>
                      <a:endParaRPr lang="en-US" sz="1600" baseline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Right</a:t>
                      </a:r>
                      <a:r>
                        <a:rPr lang="en-US" baseline="0" smtClean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&gt;&gt;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</a:t>
                      </a:r>
                      <a:r>
                        <a:rPr lang="en-US" baseline="0" smtClean="0"/>
                        <a:t> rechts</a:t>
                      </a:r>
                      <a:br>
                        <a:rPr lang="en-US" baseline="0" smtClean="0"/>
                      </a:br>
                      <a:r>
                        <a:rPr lang="en-US" baseline="0" smtClean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0100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&gt;&gt; 2 = 0001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Left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&lt;&lt;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Verschiebung aller Stellen nach links</a:t>
                      </a:r>
                      <a:br>
                        <a:rPr lang="en-US" smtClean="0"/>
                      </a:br>
                      <a:r>
                        <a:rPr lang="en-US" baseline="0" smtClean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smtClean="0"/>
                        <a:t>0001</a:t>
                      </a:r>
                      <a:r>
                        <a:rPr lang="en-US" sz="1600" baseline="-25000" smtClean="0"/>
                        <a:t>2</a:t>
                      </a:r>
                      <a:r>
                        <a:rPr lang="en-US" sz="1600" baseline="0" smtClean="0"/>
                        <a:t> &lt;&lt; 3 = 1000</a:t>
                      </a:r>
                      <a:r>
                        <a:rPr lang="en-US" sz="1600" baseline="-25000" smtClean="0"/>
                        <a:t>2</a:t>
                      </a:r>
                      <a:endParaRPr lang="en-US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</a:t>
            </a:r>
            <a:r>
              <a:rPr lang="de-DE" noProof="0" smtClean="0"/>
              <a:t>– Bytes </a:t>
            </a:r>
            <a:r>
              <a:rPr lang="de-DE" noProof="0" dirty="0" smtClean="0"/>
              <a:t>manipulieren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b = 0x10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32 , or b |= 0x20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 = 0x30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, or b &amp;= 0xFB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= 0x03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128+64 = 0xC0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 , or: b &amp; 0x40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8+1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= 0x01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 = 0x09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11000000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01000000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00001000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00000001</a:t>
            </a:r>
          </a:p>
          <a:p>
            <a:pPr algn="l" defTabSz="628650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Wir zählen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0.Bit, …, 7.Bit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: Erzeuge eine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smtClean="0">
                <a:solidFill>
                  <a:schemeClr val="bg1"/>
                </a:solidFill>
                <a:latin typeface="+mj-lt"/>
              </a:rPr>
              <a:t>gewünschten Stellen </a:t>
            </a:r>
            <a:r>
              <a:rPr lang="en-US" sz="1400" smtClean="0">
                <a:solidFill>
                  <a:schemeClr val="bg1"/>
                </a:solidFill>
                <a:latin typeface="+mj-lt"/>
              </a:rPr>
              <a:t>ein '0' bzw. '1' hat.</a:t>
            </a:r>
            <a:endParaRPr lang="en-US" sz="14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Bitoperationen – Rechnen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Positive Zahlen</a:t>
            </a:r>
          </a:p>
          <a:p>
            <a:pPr lvl="1"/>
            <a:r>
              <a:rPr lang="de-DE" b="1" noProof="0" dirty="0" err="1" smtClean="0"/>
              <a:t>Left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Multiplikation mit 2</a:t>
            </a:r>
          </a:p>
          <a:p>
            <a:pPr lvl="1"/>
            <a:r>
              <a:rPr lang="de-DE" b="1" noProof="0" dirty="0" err="1" smtClean="0"/>
              <a:t>Right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shift</a:t>
            </a:r>
            <a:r>
              <a:rPr lang="de-DE" noProof="0" dirty="0" smtClean="0"/>
              <a:t> entspricht Division durch 2</a:t>
            </a:r>
          </a:p>
          <a:p>
            <a:r>
              <a:rPr lang="de-DE" noProof="0" dirty="0" smtClean="0"/>
              <a:t>Verhalten bei </a:t>
            </a:r>
            <a:r>
              <a:rPr lang="de-DE" b="1" noProof="0" dirty="0" smtClean="0"/>
              <a:t>negativen Zahlen</a:t>
            </a:r>
            <a:r>
              <a:rPr lang="de-DE" noProof="0" dirty="0" smtClean="0"/>
              <a:t> abhängig von Zahlendarstellung </a:t>
            </a:r>
            <a:br>
              <a:rPr lang="de-DE" noProof="0" dirty="0" smtClean="0"/>
            </a:br>
            <a:r>
              <a:rPr lang="de-DE" noProof="0" dirty="0" smtClean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(=  1 div 2)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(= 17 div 4)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 smtClean="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 smtClean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</a:t>
            </a:r>
            <a:r>
              <a:rPr lang="en-US" sz="1200" smtClean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en-US" sz="120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cpp.sh/75wgv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</a:rPr>
              <a:t>Übrigens: Undefined Behavior </a:t>
            </a:r>
            <a:r>
              <a:rPr lang="de-DE" sz="1400" smtClean="0">
                <a:solidFill>
                  <a:schemeClr val="bg1"/>
                </a:solidFill>
              </a:rPr>
              <a:t>falls Shift-Weite negativ</a:t>
            </a:r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763688" y="3212976"/>
            <a:ext cx="6877050" cy="838200"/>
          </a:xfrm>
        </p:spPr>
        <p:txBody>
          <a:bodyPr/>
          <a:lstStyle/>
          <a:p>
            <a:r>
              <a:rPr lang="de-DE" sz="7200" noProof="0" dirty="0" smtClean="0"/>
              <a:t>Fragen?</a:t>
            </a:r>
            <a:endParaRPr lang="de-DE" sz="7200" noProof="0" dirty="0"/>
          </a:p>
        </p:txBody>
      </p:sp>
    </p:spTree>
    <p:extLst>
      <p:ext uri="{BB962C8B-B14F-4D97-AF65-F5344CB8AC3E}">
        <p14:creationId xmlns:p14="http://schemas.microsoft.com/office/powerpoint/2010/main" val="201060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</a:t>
            </a:r>
          </a:p>
          <a:p>
            <a:endParaRPr lang="en-US" sz="1400" smtClean="0"/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Memory-</a:t>
            </a:r>
            <a:r>
              <a:rPr lang="de-DE" noProof="0" dirty="0" err="1" smtClean="0"/>
              <a:t>mapped</a:t>
            </a:r>
            <a:r>
              <a:rPr lang="de-DE" noProof="0" dirty="0" smtClean="0"/>
              <a:t> I/O – Motivation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 smtClean="0"/>
              <a:t>Wie greife ich auf die Peripherie eines Prozessors zu?</a:t>
            </a:r>
            <a:br>
              <a:rPr lang="de-DE" b="1" noProof="0" dirty="0" smtClean="0"/>
            </a:br>
            <a:endParaRPr lang="de-DE" b="1" noProof="0" dirty="0" smtClean="0"/>
          </a:p>
          <a:p>
            <a:pPr marL="0" indent="0">
              <a:buNone/>
            </a:pPr>
            <a:r>
              <a:rPr lang="de-DE" b="1" noProof="0" dirty="0" smtClean="0"/>
              <a:t>Port-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</a:p>
          <a:p>
            <a:pPr lvl="1"/>
            <a:r>
              <a:rPr lang="de-DE" noProof="0" dirty="0" smtClean="0"/>
              <a:t>Der Prozessor besitzt </a:t>
            </a:r>
            <a:r>
              <a:rPr lang="de-DE" b="1" noProof="0" dirty="0" smtClean="0"/>
              <a:t>spezielle Befehle</a:t>
            </a:r>
            <a:r>
              <a:rPr lang="de-DE" noProof="0" dirty="0" smtClean="0"/>
              <a:t> und einen </a:t>
            </a:r>
            <a:r>
              <a:rPr lang="de-DE" b="1" noProof="0" dirty="0" smtClean="0"/>
              <a:t>eigenen Adressraum</a:t>
            </a:r>
            <a:r>
              <a:rPr lang="de-DE" noProof="0" dirty="0" smtClean="0"/>
              <a:t>, um auf Peripherie zuzugreifen.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smtClean="0"/>
              <a:t>Vollständiger Adressraum </a:t>
            </a:r>
            <a:r>
              <a:rPr lang="de-DE" noProof="0" smtClean="0"/>
              <a:t>für </a:t>
            </a:r>
            <a:r>
              <a:rPr lang="de-DE" noProof="0" dirty="0" smtClean="0"/>
              <a:t>Applikation verfügbar</a:t>
            </a:r>
          </a:p>
          <a:p>
            <a:pPr lvl="1"/>
            <a:r>
              <a:rPr lang="de-DE" noProof="0" dirty="0" smtClean="0"/>
              <a:t>(-) </a:t>
            </a:r>
            <a:r>
              <a:rPr lang="de-DE" b="1" noProof="0" dirty="0" smtClean="0"/>
              <a:t>Größerer Befehlssatz</a:t>
            </a:r>
            <a:r>
              <a:rPr lang="de-DE" noProof="0" dirty="0" smtClean="0"/>
              <a:t> (Software, Hardware, Lernkurve)</a:t>
            </a:r>
            <a:br>
              <a:rPr lang="de-DE" noProof="0" dirty="0" smtClean="0"/>
            </a:br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Memory-</a:t>
            </a:r>
            <a:r>
              <a:rPr lang="de-DE" b="1" noProof="0" dirty="0" err="1" smtClean="0"/>
              <a:t>mapped</a:t>
            </a:r>
            <a:r>
              <a:rPr lang="de-DE" b="1" noProof="0" dirty="0" smtClean="0"/>
              <a:t> I/O</a:t>
            </a:r>
            <a:endParaRPr lang="de-DE" noProof="0" dirty="0" smtClean="0"/>
          </a:p>
          <a:p>
            <a:pPr lvl="1"/>
            <a:r>
              <a:rPr lang="de-DE" noProof="0" dirty="0" smtClean="0"/>
              <a:t>Ein </a:t>
            </a:r>
            <a:r>
              <a:rPr lang="de-DE" b="1" noProof="0" dirty="0" smtClean="0"/>
              <a:t>Teil des Arbeitsspeichers ist "virtuell"</a:t>
            </a:r>
            <a:r>
              <a:rPr lang="de-DE" noProof="0" dirty="0" smtClean="0"/>
              <a:t> für die Peripherie reserviert. </a:t>
            </a:r>
          </a:p>
          <a:p>
            <a:pPr lvl="1"/>
            <a:r>
              <a:rPr lang="de-DE" noProof="0" dirty="0" smtClean="0"/>
              <a:t>(+) </a:t>
            </a:r>
            <a:r>
              <a:rPr lang="de-DE" b="1" noProof="0" dirty="0" smtClean="0"/>
              <a:t>Einheitlicher Zugriff </a:t>
            </a:r>
            <a:r>
              <a:rPr lang="de-DE" noProof="0" dirty="0" smtClean="0"/>
              <a:t>auf "normalen" Speicher und Peripherie-Daten</a:t>
            </a:r>
          </a:p>
          <a:p>
            <a:pPr lvl="1"/>
            <a:r>
              <a:rPr lang="de-DE" noProof="0" dirty="0" smtClean="0"/>
              <a:t>(-) Verlust eines Teils </a:t>
            </a:r>
            <a:r>
              <a:rPr lang="de-DE" noProof="0" smtClean="0"/>
              <a:t>des Adressraums</a:t>
            </a:r>
            <a:endParaRPr lang="de-DE" noProof="0" dirty="0" smtClean="0"/>
          </a:p>
          <a:p>
            <a:pPr lvl="1"/>
            <a:r>
              <a:rPr lang="de-DE" b="1" noProof="0" dirty="0" smtClean="0"/>
              <a:t>Variablen, die auf den </a:t>
            </a:r>
            <a:r>
              <a:rPr lang="de-DE" b="1" noProof="0" dirty="0" err="1" smtClean="0"/>
              <a:t>gemappten</a:t>
            </a:r>
            <a:r>
              <a:rPr lang="de-DE" b="1" noProof="0" dirty="0" smtClean="0"/>
              <a:t> Adressraum zugreifen, müssen 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 smtClean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</a:t>
              </a:r>
              <a:endParaRPr lang="en-US"/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I/O</a:t>
            </a:r>
            <a:endParaRPr lang="en-US"/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 smtClean="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RAM + I/O</a:t>
              </a:r>
              <a:endParaRPr lang="en-US"/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 &amp;</a:t>
            </a:r>
          </a:p>
          <a:p>
            <a:r>
              <a:rPr lang="en-US" sz="1400" smtClean="0"/>
              <a:t>store</a:t>
            </a:r>
            <a:endParaRPr lang="en-US" sz="1400"/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loadIO &amp;</a:t>
            </a:r>
          </a:p>
          <a:p>
            <a:r>
              <a:rPr lang="en-US" sz="1400" smtClean="0"/>
              <a:t>storeIO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Schlüsselwort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 smtClean="0"/>
              <a:t>Beispiel</a:t>
            </a:r>
            <a:r>
              <a:rPr lang="de-DE" noProof="0" smtClean="0"/>
              <a:t>: Warten auf einen Tastendruck mittels Polling/Busy Waiting</a:t>
            </a:r>
            <a:endParaRPr lang="de-DE" noProof="0" smtClean="0"/>
          </a:p>
          <a:p>
            <a:pPr lvl="1"/>
            <a:endParaRPr lang="de-DE" noProof="0" dirty="0" smtClean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 smtClean="0"/>
              <a:t>: Data Direction Register </a:t>
            </a:r>
            <a:r>
              <a:rPr lang="de-DE"/>
              <a:t>von Port X</a:t>
            </a:r>
            <a:endParaRPr lang="de-DE" noProof="0" smtClean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mtClean="0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 smtClean="0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 smtClean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endParaRPr lang="en-US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mtClean="0"/>
              <a:t>Pin 0 des Port 2 (Direktzugriff </a:t>
            </a:r>
            <a:r>
              <a:rPr lang="de-DE" smtClean="0"/>
              <a:t>über struct</a:t>
            </a:r>
            <a:r>
              <a:rPr lang="en-US" smtClean="0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 smtClean="0"/>
              <a:t>Ohne volatile</a:t>
            </a:r>
            <a:r>
              <a:rPr lang="de-DE" noProof="0" smtClean="0"/>
              <a:t>: Compiler kann Endlosschleife erzeugen (</a:t>
            </a:r>
            <a:r>
              <a:rPr lang="de-DE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 smtClean="0"/>
              <a:t>, da </a:t>
            </a:r>
            <a:r>
              <a:rPr lang="en-US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PDIR2_f.P0</a:t>
            </a:r>
            <a:r>
              <a:rPr lang="en-US"/>
              <a:t> nie </a:t>
            </a:r>
            <a:r>
              <a:rPr lang="en-US"/>
              <a:t>gesetzt </a:t>
            </a:r>
            <a:r>
              <a:rPr lang="en-US" smtClean="0"/>
              <a:t>wird.</a:t>
            </a:r>
            <a:endParaRPr lang="de-DE" sz="1800" noProof="0" dirty="0" smtClean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FM_GPIO_DDR2                            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0x4006F208UL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#define FM4_GPIO_PDIR2                            //   *((</a:t>
            </a:r>
            <a:r>
              <a:rPr lang="en-US" sz="1200" b="1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  <a:endParaRPr lang="en-US" sz="1200">
              <a:solidFill>
                <a:srgbClr val="696969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smtClean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b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b="1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b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smtClean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</a:t>
            </a:r>
            <a:r>
              <a:rPr lang="en-US" sz="120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&gt;PDIR2_f.P0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200" smtClean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/>
            </a:r>
            <a:b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1200" smtClean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Schlüsselwort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Mithilfe des Schlüsselworts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 smtClean="0"/>
              <a:t> deklariert man </a:t>
            </a:r>
            <a:br>
              <a:rPr lang="de-DE" noProof="0" dirty="0" smtClean="0"/>
            </a:br>
            <a:r>
              <a:rPr lang="de-DE" noProof="0" dirty="0" smtClean="0"/>
              <a:t>Variablen, </a:t>
            </a:r>
            <a:r>
              <a:rPr lang="de-DE" b="1" noProof="0" dirty="0" smtClean="0"/>
              <a:t>deren Wert sich jederzeit unerwartet</a:t>
            </a:r>
            <a:br>
              <a:rPr lang="de-DE" b="1" noProof="0" dirty="0" smtClean="0"/>
            </a:br>
            <a:r>
              <a:rPr lang="de-DE" b="1" noProof="0" dirty="0" smtClean="0"/>
              <a:t>(aus Compiler-Sicht) ändern </a:t>
            </a:r>
            <a:r>
              <a:rPr lang="de-DE" b="1" noProof="0" smtClean="0"/>
              <a:t>kann</a:t>
            </a:r>
            <a:r>
              <a:rPr lang="de-DE" noProof="0" smtClean="0"/>
              <a:t>.</a:t>
            </a:r>
          </a:p>
          <a:p>
            <a:r>
              <a:rPr lang="de-DE" smtClean="0"/>
              <a:t>Ähnlich wie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smtClean="0"/>
              <a:t> Teil des Typs einer Variablen (</a:t>
            </a:r>
            <a:r>
              <a:rPr lang="de-DE" i="1" smtClean="0"/>
              <a:t>qualifier</a:t>
            </a:r>
            <a:r>
              <a:rPr lang="de-DE" smtClean="0"/>
              <a:t>)</a:t>
            </a:r>
            <a:endParaRPr lang="de-DE" noProof="0" dirty="0" smtClean="0"/>
          </a:p>
          <a:p>
            <a:endParaRPr lang="de-DE" noProof="0" dirty="0" smtClean="0"/>
          </a:p>
          <a:p>
            <a:r>
              <a:rPr lang="de-DE" b="1" noProof="0" dirty="0" smtClean="0"/>
              <a:t>Syntax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 smtClean="0"/>
              <a:t>		</a:t>
            </a:r>
            <a:r>
              <a:rPr lang="de-DE" noProof="0" dirty="0" smtClean="0">
                <a:sym typeface="Wingdings" panose="05000000000000000000" pitchFamily="2" charset="2"/>
              </a:rPr>
              <a:t> Der Wert von i kann sich ändern</a:t>
            </a:r>
            <a:endParaRPr lang="de-DE" noProof="0" dirty="0" smtClean="0"/>
          </a:p>
          <a:p>
            <a:pPr lvl="2"/>
            <a:r>
              <a:rPr lang="de-DE" noProof="0" dirty="0" smtClean="0"/>
              <a:t>(äquivalent zu)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		</a:t>
            </a:r>
            <a:r>
              <a:rPr lang="de-DE" noProof="0" smtClean="0">
                <a:sym typeface="Wingdings" panose="05000000000000000000" pitchFamily="2" charset="2"/>
              </a:rPr>
              <a:t> Der </a:t>
            </a:r>
            <a:r>
              <a:rPr lang="de-DE" noProof="0" smtClean="0">
                <a:sym typeface="Wingdings" panose="05000000000000000000" pitchFamily="2" charset="2"/>
              </a:rPr>
              <a:t>referenzierte </a:t>
            </a:r>
            <a:r>
              <a:rPr lang="de-DE" noProof="0" smtClean="0">
                <a:sym typeface="Wingdings" panose="05000000000000000000" pitchFamily="2" charset="2"/>
              </a:rPr>
              <a:t>Speicher kann sich </a:t>
            </a:r>
            <a:r>
              <a:rPr lang="de-DE" noProof="0" dirty="0" smtClean="0">
                <a:sym typeface="Wingdings" panose="05000000000000000000" pitchFamily="2" charset="2"/>
              </a:rPr>
              <a:t>ändern.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 smtClean="0"/>
              <a:t> 	</a:t>
            </a:r>
            <a:r>
              <a:rPr lang="de-DE" noProof="0" dirty="0" smtClean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 smtClean="0"/>
          </a:p>
          <a:p>
            <a:r>
              <a:rPr lang="de-DE" b="1" noProof="0" dirty="0" smtClean="0"/>
              <a:t>Einsatzgebiete</a:t>
            </a:r>
          </a:p>
          <a:p>
            <a:pPr lvl="1"/>
            <a:r>
              <a:rPr lang="de-DE" noProof="0" smtClean="0"/>
              <a:t>Hardwarezugriff bei Memory-Mapped I/O</a:t>
            </a:r>
          </a:p>
          <a:p>
            <a:pPr lvl="1"/>
            <a:r>
              <a:rPr lang="de-DE" smtClean="0"/>
              <a:t>Signal Handling (</a:t>
            </a:r>
            <a:r>
              <a:rPr lang="de-DE" smtClean="0">
                <a:sym typeface="Wingdings" panose="05000000000000000000" pitchFamily="2" charset="2"/>
              </a:rPr>
              <a:t>nicht </a:t>
            </a:r>
            <a:r>
              <a:rPr lang="de-DE">
                <a:sym typeface="Wingdings" panose="05000000000000000000" pitchFamily="2" charset="2"/>
              </a:rPr>
              <a:t>gezeigt)</a:t>
            </a:r>
            <a:endParaRPr lang="de-DE"/>
          </a:p>
          <a:p>
            <a:pPr lvl="1"/>
            <a:r>
              <a:rPr lang="de-DE" smtClean="0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</a:t>
            </a:r>
            <a:r>
              <a:rPr lang="de-DE" smtClean="0"/>
              <a:t>(</a:t>
            </a:r>
            <a:r>
              <a:rPr lang="de-DE" smtClean="0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barrgroup.com/Embedded-Systems/How-To/C-Volatile-Keyword</a:t>
            </a:r>
            <a:r>
              <a:rPr lang="en-US" sz="1100" smtClean="0"/>
              <a:t> </a:t>
            </a:r>
            <a:endParaRPr lang="en-US" sz="110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Experimentierboard - Eckdaten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rmAutofit fontScale="92500" lnSpcReduction="20000"/>
          </a:bodyPr>
          <a:lstStyle/>
          <a:p>
            <a:r>
              <a:rPr lang="de-DE" b="1" noProof="0" dirty="0" smtClean="0"/>
              <a:t>Evaluationsboard FM4-176L-S6E2CC-ETH</a:t>
            </a:r>
          </a:p>
          <a:p>
            <a:pPr lvl="1"/>
            <a:r>
              <a:rPr lang="de-DE" noProof="0" dirty="0" smtClean="0"/>
              <a:t>200MHz ARM® Cortex®-M4 von </a:t>
            </a:r>
            <a:r>
              <a:rPr lang="de-DE" noProof="0" dirty="0" err="1" smtClean="0"/>
              <a:t>Cypress</a:t>
            </a:r>
            <a:endParaRPr lang="de-DE" noProof="0" dirty="0" smtClean="0"/>
          </a:p>
          <a:p>
            <a:pPr lvl="1"/>
            <a:r>
              <a:rPr lang="de-DE" noProof="0" dirty="0" smtClean="0"/>
              <a:t>2MB Flash, 256KB SRAM, 190 GPIOs</a:t>
            </a:r>
          </a:p>
          <a:p>
            <a:pPr lvl="1"/>
            <a:r>
              <a:rPr lang="de-DE" noProof="0" dirty="0" smtClean="0"/>
              <a:t>Schnittstellen: Ethernet, USB </a:t>
            </a:r>
            <a:r>
              <a:rPr lang="de-DE" noProof="0" dirty="0" err="1" smtClean="0"/>
              <a:t>host+device</a:t>
            </a:r>
            <a:r>
              <a:rPr lang="de-DE" noProof="0" dirty="0" smtClean="0"/>
              <a:t>,</a:t>
            </a:r>
            <a:br>
              <a:rPr lang="de-DE" noProof="0" dirty="0" smtClean="0"/>
            </a:br>
            <a:r>
              <a:rPr lang="de-DE" noProof="0" dirty="0" smtClean="0"/>
              <a:t>CAN, LIN, SPI, I2S, I2C, UART, Taster,</a:t>
            </a:r>
            <a:br>
              <a:rPr lang="de-DE" noProof="0" dirty="0" smtClean="0"/>
            </a:br>
            <a:r>
              <a:rPr lang="de-DE" noProof="0" dirty="0" smtClean="0"/>
              <a:t>digital und analog, JTAG-Debugging</a:t>
            </a:r>
          </a:p>
          <a:p>
            <a:pPr lvl="1"/>
            <a:r>
              <a:rPr lang="de-DE" noProof="0" dirty="0" err="1" smtClean="0"/>
              <a:t>Arduino</a:t>
            </a:r>
            <a:r>
              <a:rPr lang="de-DE" noProof="0" dirty="0" smtClean="0"/>
              <a:t>-Uno-kompatibel</a:t>
            </a:r>
          </a:p>
          <a:p>
            <a:pPr lvl="1"/>
            <a:r>
              <a:rPr lang="de-DE" noProof="0" dirty="0" smtClean="0"/>
              <a:t>Sensoren: Beschleunigung, Licht</a:t>
            </a:r>
          </a:p>
          <a:p>
            <a:r>
              <a:rPr lang="de-DE" b="1" noProof="0" dirty="0" err="1" smtClean="0"/>
              <a:t>Touchdisplay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Adafruit</a:t>
            </a:r>
            <a:r>
              <a:rPr lang="de-DE" b="1" noProof="0" dirty="0" smtClean="0"/>
              <a:t> HXD8357D</a:t>
            </a:r>
          </a:p>
          <a:p>
            <a:pPr lvl="1"/>
            <a:r>
              <a:rPr lang="de-DE" noProof="0" dirty="0" smtClean="0"/>
              <a:t>3.5'', 320x480px </a:t>
            </a:r>
          </a:p>
          <a:p>
            <a:pPr lvl="1"/>
            <a:r>
              <a:rPr lang="de-DE" noProof="0" dirty="0" err="1" smtClean="0"/>
              <a:t>Resistives</a:t>
            </a:r>
            <a:r>
              <a:rPr lang="de-DE" noProof="0" dirty="0" smtClean="0"/>
              <a:t> Touch</a:t>
            </a:r>
          </a:p>
          <a:p>
            <a:pPr lvl="1"/>
            <a:r>
              <a:rPr lang="de-DE" noProof="0" dirty="0" smtClean="0"/>
              <a:t>SD-Kartenleser</a:t>
            </a:r>
          </a:p>
          <a:p>
            <a:r>
              <a:rPr lang="de-DE" b="1" noProof="0" dirty="0" smtClean="0"/>
              <a:t>2-Achsen Analog-Joystick</a:t>
            </a:r>
          </a:p>
          <a:p>
            <a:pPr lvl="1"/>
            <a:r>
              <a:rPr lang="de-DE" noProof="0" dirty="0" smtClean="0"/>
              <a:t>X,Y und Drucktaster</a:t>
            </a:r>
          </a:p>
          <a:p>
            <a:pPr lvl="1"/>
            <a:r>
              <a:rPr lang="de-DE" noProof="0" dirty="0" smtClean="0"/>
              <a:t>PS2 Look-and-</a:t>
            </a:r>
            <a:r>
              <a:rPr lang="de-DE" noProof="0" dirty="0" err="1" smtClean="0"/>
              <a:t>Feel</a:t>
            </a:r>
            <a:endParaRPr lang="de-DE" noProof="0" dirty="0" smtClean="0"/>
          </a:p>
          <a:p>
            <a:r>
              <a:rPr lang="de-DE" b="1" noProof="0" dirty="0" err="1" smtClean="0"/>
              <a:t>Breadboard</a:t>
            </a:r>
            <a:endParaRPr lang="de-DE" b="1" noProof="0" dirty="0" smtClean="0"/>
          </a:p>
          <a:p>
            <a:pPr lvl="1"/>
            <a:r>
              <a:rPr lang="de-DE" noProof="0" dirty="0" smtClean="0"/>
              <a:t>400 Kontakte</a:t>
            </a:r>
          </a:p>
          <a:p>
            <a:pPr lvl="1"/>
            <a:r>
              <a:rPr lang="de-DE" noProof="0" dirty="0" smtClean="0"/>
              <a:t>Zum </a:t>
            </a:r>
            <a:r>
              <a:rPr lang="de-DE" noProof="0" smtClean="0"/>
              <a:t>freien Experimentieren</a:t>
            </a:r>
          </a:p>
          <a:p>
            <a:r>
              <a:rPr lang="de-DE" b="1" smtClean="0"/>
              <a:t>Boardmaße</a:t>
            </a:r>
            <a:r>
              <a:rPr lang="de-DE" smtClean="0"/>
              <a:t>: 235mm x 172mm</a:t>
            </a:r>
          </a:p>
          <a:p>
            <a:r>
              <a:rPr lang="de-DE" noProof="0" smtClean="0"/>
              <a:t>Boards können gerne bei uns </a:t>
            </a:r>
            <a:r>
              <a:rPr lang="de-DE" b="1" noProof="0" smtClean="0"/>
              <a:t>ausgeliehen </a:t>
            </a:r>
            <a:r>
              <a:rPr lang="de-DE" noProof="0" smtClean="0"/>
              <a:t>werden!</a:t>
            </a:r>
            <a:endParaRPr lang="de-DE" noProof="0" dirty="0" smtClean="0"/>
          </a:p>
          <a:p>
            <a:pPr lvl="1"/>
            <a:endParaRPr lang="de-DE" noProof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298" y="1498551"/>
            <a:ext cx="3888432" cy="322637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288686" y="5896162"/>
            <a:ext cx="7830616" cy="56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/>
          </a:p>
          <a:p>
            <a:pPr algn="r"/>
            <a:r>
              <a:rPr lang="en-US" sz="1100">
                <a:hlinkClick r:id="rId3"/>
              </a:rPr>
              <a:t>https://www.adafruit.com/product/2050</a:t>
            </a:r>
            <a:r>
              <a:rPr lang="en-US" sz="1100"/>
              <a:t> </a:t>
            </a:r>
            <a:endParaRPr lang="en-US" sz="1100" smtClean="0">
              <a:hlinkClick r:id="rId4"/>
            </a:endParaRPr>
          </a:p>
          <a:p>
            <a:pPr algn="r"/>
            <a:r>
              <a:rPr lang="en-US" sz="1100" smtClean="0">
                <a:hlinkClick r:id="rId4"/>
              </a:rPr>
              <a:t>http</a:t>
            </a:r>
            <a:r>
              <a:rPr lang="en-US" sz="1100">
                <a:hlinkClick r:id="rId4"/>
              </a:rPr>
              <a:t>://</a:t>
            </a:r>
            <a:r>
              <a:rPr lang="en-US" sz="1100" smtClean="0">
                <a:hlinkClick r:id="rId4"/>
              </a:rPr>
              <a:t>www.cypress.com/documentation/development-kitsboards/sk-fm4-176l-s6e2cc-fm4-family-quick-start-guide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0813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358775" y="488950"/>
            <a:ext cx="6877050" cy="838200"/>
          </a:xfrm>
        </p:spPr>
        <p:txBody>
          <a:bodyPr/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de-DE" altLang="de-DE" noProof="0" dirty="0" smtClean="0"/>
              <a:t>Viel Spaß!</a:t>
            </a:r>
          </a:p>
        </p:txBody>
      </p:sp>
      <p:sp>
        <p:nvSpPr>
          <p:cNvPr id="2" name="Rechteck 1"/>
          <p:cNvSpPr/>
          <p:nvPr/>
        </p:nvSpPr>
        <p:spPr>
          <a:xfrm>
            <a:off x="539552" y="6247768"/>
            <a:ext cx="8406680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Quelle:Real-Time Systems Lab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12" y="1700808"/>
            <a:ext cx="5184576" cy="43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9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 smtClean="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 smtClean="0">
                <a:solidFill>
                  <a:schemeClr val="bg1"/>
                </a:solidFill>
              </a:rPr>
              <a:t>Nützliche </a:t>
            </a:r>
            <a:r>
              <a:rPr lang="en-US" err="1" smtClean="0">
                <a:solidFill>
                  <a:schemeClr val="bg1"/>
                </a:solidFill>
              </a:rPr>
              <a:t>Kommentare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finden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err="1" smtClean="0">
                <a:solidFill>
                  <a:schemeClr val="bg1"/>
                </a:solidFill>
              </a:rPr>
              <a:t>sich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br>
              <a:rPr lang="en-US" smtClean="0">
                <a:solidFill>
                  <a:schemeClr val="bg1"/>
                </a:solidFill>
              </a:rPr>
            </a:br>
            <a:r>
              <a:rPr lang="en-US" err="1" smtClean="0">
                <a:solidFill>
                  <a:schemeClr val="bg1"/>
                </a:solidFill>
              </a:rPr>
              <a:t>auch</a:t>
            </a:r>
            <a:r>
              <a:rPr lang="en-US" smtClean="0">
                <a:solidFill>
                  <a:schemeClr val="bg1"/>
                </a:solidFill>
              </a:rPr>
              <a:t> in den PowerPoint-</a:t>
            </a:r>
            <a:r>
              <a:rPr lang="en-US" err="1" smtClean="0">
                <a:solidFill>
                  <a:schemeClr val="bg1"/>
                </a:solidFill>
              </a:rPr>
              <a:t>Notizen</a:t>
            </a:r>
            <a:r>
              <a:rPr lang="en-US" smtClean="0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Das war noch lange nicht das Ende… </a:t>
            </a:r>
            <a:r>
              <a:rPr lang="de-DE" noProof="0" smtClean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/>
              <a:t>Weitere Lehrveranstaltungen an der TU Darmstadt</a:t>
            </a:r>
          </a:p>
          <a:p>
            <a:pPr lvl="1"/>
            <a:r>
              <a:rPr lang="de-DE" b="1" smtClean="0"/>
              <a:t>Multithreading in C++</a:t>
            </a:r>
            <a:br>
              <a:rPr lang="de-DE" b="1" smtClean="0"/>
            </a:br>
            <a:r>
              <a:rPr lang="en-US"/>
              <a:t>(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www.informatik.tu-darmstadt.de/parallel/teaching_parallel_1/index.en.jsp</a:t>
            </a:r>
            <a:r>
              <a:rPr lang="en-US" smtClean="0"/>
              <a:t> )</a:t>
            </a:r>
            <a:endParaRPr lang="de-DE" noProof="0" smtClean="0"/>
          </a:p>
          <a:p>
            <a:endParaRPr lang="de-DE" b="1"/>
          </a:p>
          <a:p>
            <a:r>
              <a:rPr lang="de-DE" b="1" noProof="0" smtClean="0"/>
              <a:t>Wissenswertes (ein paar Ideen)</a:t>
            </a:r>
          </a:p>
          <a:p>
            <a:pPr lvl="1"/>
            <a:r>
              <a:rPr lang="de-DE" b="1" noProof="0" smtClean="0"/>
              <a:t>C</a:t>
            </a:r>
            <a:r>
              <a:rPr lang="de-DE" b="1" noProof="0" dirty="0" smtClean="0"/>
              <a:t>++ </a:t>
            </a:r>
            <a:r>
              <a:rPr lang="de-DE" b="1" noProof="0" dirty="0" err="1" smtClean="0"/>
              <a:t>Rvalue</a:t>
            </a:r>
            <a:r>
              <a:rPr lang="de-DE" b="1" noProof="0" dirty="0" smtClean="0"/>
              <a:t> References </a:t>
            </a:r>
            <a:r>
              <a:rPr lang="de-DE" b="1" noProof="0" dirty="0" err="1" smtClean="0"/>
              <a:t>Explained</a:t>
            </a:r>
            <a:endParaRPr lang="de-DE" b="1" noProof="0" dirty="0" smtClean="0"/>
          </a:p>
          <a:p>
            <a:pPr lvl="2"/>
            <a:r>
              <a:rPr lang="de-DE" noProof="0" dirty="0" smtClean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 smtClean="0"/>
              <a:t>Siehe </a:t>
            </a:r>
            <a:r>
              <a:rPr lang="de-DE" noProof="0" dirty="0" smtClean="0">
                <a:hlinkClick r:id="rId3"/>
              </a:rPr>
              <a:t>http://</a:t>
            </a:r>
            <a:r>
              <a:rPr lang="de-DE" noProof="0" smtClean="0">
                <a:hlinkClick r:id="rId3"/>
              </a:rPr>
              <a:t>thbecker.net/articles/rvalue_references/section_01.html</a:t>
            </a:r>
            <a:r>
              <a:rPr lang="de-DE" noProof="0" smtClean="0"/>
              <a:t> </a:t>
            </a:r>
          </a:p>
          <a:p>
            <a:pPr lvl="1"/>
            <a:r>
              <a:rPr lang="de-DE" b="1" noProof="0" smtClean="0"/>
              <a:t>Tipps zum Überladen von Operatoren</a:t>
            </a:r>
          </a:p>
          <a:p>
            <a:pPr lvl="2"/>
            <a:r>
              <a:rPr lang="de-DE" smtClean="0"/>
              <a:t>"Wie überlade ich Operatoren für meine Klasse, sodass niemand überrascht wird."</a:t>
            </a:r>
            <a:endParaRPr lang="de-DE" noProof="0" smtClean="0"/>
          </a:p>
          <a:p>
            <a:pPr lvl="2"/>
            <a:r>
              <a:rPr lang="de-DE">
                <a:hlinkClick r:id="rId4"/>
              </a:rPr>
              <a:t>http://</a:t>
            </a:r>
            <a:r>
              <a:rPr lang="de-DE" smtClean="0">
                <a:hlinkClick r:id="rId4"/>
              </a:rPr>
              <a:t>courses.cms.caltech.edu/cs11/material/cpp/donnie/cpp-ops.html</a:t>
            </a:r>
            <a:r>
              <a:rPr lang="de-DE" smtClean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[Exkurs] Zusätzliche Materialien</a:t>
            </a:r>
          </a:p>
          <a:p>
            <a:r>
              <a:rPr lang="de-DE" altLang="de-DE" smtClean="0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Rule of Three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Grundlagen</a:t>
            </a:r>
            <a:br>
              <a:rPr lang="de-DE" altLang="de-DE" noProof="0" smtClean="0"/>
            </a:br>
            <a:r>
              <a:rPr lang="de-DE" altLang="de-DE" noProof="0" smtClean="0"/>
              <a:t/>
            </a:r>
            <a:br>
              <a:rPr lang="de-DE" altLang="de-DE" noProof="0" smtClean="0"/>
            </a:br>
            <a:r>
              <a:rPr lang="de-DE" altLang="de-DE" noProof="0" smtClean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</a:t>
            </a:r>
            <a:r>
              <a:rPr lang="de-DE" altLang="de-DE" sz="1200" b="0" kern="0" smtClean="0">
                <a:solidFill>
                  <a:srgbClr val="2A00FF"/>
                </a:solidFill>
                <a:latin typeface="Consolas" pitchFamily="49" charset="0"/>
              </a:rPr>
              <a:t>[" </a:t>
            </a:r>
            <a:r>
              <a:rPr lang="de-DE" altLang="de-DE" sz="1200" b="0" kern="0" smtClea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</a:t>
            </a:r>
            <a:r>
              <a:rPr lang="de-DE" smtClean="0"/>
              <a:t>Compiler</a:t>
            </a:r>
            <a:r>
              <a:rPr lang="en-US" smtClean="0"/>
              <a:t>-generiertem </a:t>
            </a:r>
            <a:r>
              <a:rPr lang="de-DE" smtClean="0"/>
              <a:t>operator</a:t>
            </a:r>
            <a:r>
              <a:rPr lang="de-DE"/>
              <a:t>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 smtClean="0">
                <a:solidFill>
                  <a:schemeClr val="bg1"/>
                </a:solidFill>
              </a:rPr>
              <a:t>Implementiert man </a:t>
            </a:r>
            <a:r>
              <a:rPr lang="de-DE" b="1" kern="0" smtClean="0">
                <a:solidFill>
                  <a:schemeClr val="bg1"/>
                </a:solidFill>
              </a:rPr>
              <a:t>Copy-Konstruktor</a:t>
            </a:r>
            <a:r>
              <a:rPr lang="de-DE" kern="0" smtClean="0">
                <a:solidFill>
                  <a:schemeClr val="bg1"/>
                </a:solidFill>
              </a:rPr>
              <a:t>, </a:t>
            </a:r>
            <a:r>
              <a:rPr lang="de-DE" b="1" kern="0" smtClean="0">
                <a:solidFill>
                  <a:schemeClr val="bg1"/>
                </a:solidFill>
              </a:rPr>
              <a:t>Assignment-Operator</a:t>
            </a:r>
            <a:r>
              <a:rPr lang="de-DE" kern="0" smtClean="0">
                <a:solidFill>
                  <a:schemeClr val="bg1"/>
                </a:solidFill>
              </a:rPr>
              <a:t> oder </a:t>
            </a:r>
            <a:r>
              <a:rPr lang="de-DE" b="1" kern="0" smtClean="0">
                <a:solidFill>
                  <a:schemeClr val="bg1"/>
                </a:solidFill>
              </a:rPr>
              <a:t>Destruktor</a:t>
            </a:r>
            <a:r>
              <a:rPr lang="de-DE" kern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Vergleiche: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 smtClean="0"/>
              <a:t>of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Three</a:t>
            </a:r>
            <a:r>
              <a:rPr lang="de-DE" altLang="de-DE" noProof="0" dirty="0" smtClean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 smtClean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 smtClean="0">
                <a:solidFill>
                  <a:schemeClr val="bg1"/>
                </a:solidFill>
              </a:rPr>
              <a:t>Copy</a:t>
            </a:r>
            <a:r>
              <a:rPr lang="de-DE" b="1" noProof="0" dirty="0" smtClean="0">
                <a:solidFill>
                  <a:schemeClr val="bg1"/>
                </a:solidFill>
              </a:rPr>
              <a:t>-Konstruktor</a:t>
            </a:r>
            <a:r>
              <a:rPr lang="de-DE" b="0" noProof="0" dirty="0" smtClean="0">
                <a:solidFill>
                  <a:schemeClr val="bg1"/>
                </a:solidFill>
              </a:rPr>
              <a:t>, </a:t>
            </a:r>
            <a:r>
              <a:rPr lang="de-DE" b="1" noProof="0" dirty="0" err="1" smtClean="0">
                <a:solidFill>
                  <a:schemeClr val="bg1"/>
                </a:solidFill>
              </a:rPr>
              <a:t>Assignment</a:t>
            </a:r>
            <a:r>
              <a:rPr lang="de-DE" b="1" noProof="0" dirty="0" smtClean="0">
                <a:solidFill>
                  <a:schemeClr val="bg1"/>
                </a:solidFill>
              </a:rPr>
              <a:t>-Operator</a:t>
            </a:r>
            <a:r>
              <a:rPr lang="de-DE" b="0" noProof="0" dirty="0" smtClean="0">
                <a:solidFill>
                  <a:schemeClr val="bg1"/>
                </a:solidFill>
              </a:rPr>
              <a:t> oder </a:t>
            </a:r>
            <a:r>
              <a:rPr lang="de-DE" b="1" noProof="0" dirty="0" err="1" smtClean="0">
                <a:solidFill>
                  <a:schemeClr val="bg1"/>
                </a:solidFill>
              </a:rPr>
              <a:t>Destruktor</a:t>
            </a:r>
            <a:r>
              <a:rPr lang="de-DE" b="0" noProof="0" dirty="0" smtClean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Der Compiler generiert einen der Drei bei Bedarf automatisch, indem Felder kopiert werden (evtl. mittels "rekursivem" </a:t>
            </a:r>
            <a:r>
              <a:rPr lang="de-DE" b="0" kern="0" err="1" smtClean="0"/>
              <a:t>Copy</a:t>
            </a:r>
            <a:r>
              <a:rPr lang="de-DE" b="0" kern="0" smtClean="0"/>
              <a:t>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</a:t>
            </a:r>
            <a:r>
              <a:rPr lang="de-DE" kern="0" smtClean="0"/>
              <a:t>Resourcen</a:t>
            </a:r>
            <a:r>
              <a:rPr lang="de-DE" b="0" kern="0" smtClean="0"/>
              <a:t> (Speicher, File Handle,…) in einem </a:t>
            </a:r>
            <a:r>
              <a:rPr lang="de-DE" kern="0" smtClean="0"/>
              <a:t>Konstruktor</a:t>
            </a:r>
            <a:r>
              <a:rPr lang="de-DE" b="0" kern="0" smtClean="0"/>
              <a:t> akquiriere, möchte ich sie auch im </a:t>
            </a:r>
            <a:r>
              <a:rPr lang="de-DE" kern="0" smtClean="0"/>
              <a:t>Destruktor</a:t>
            </a:r>
            <a:r>
              <a:rPr lang="de-DE" b="0" kern="0" smtClean="0"/>
              <a:t> freigeben.</a:t>
            </a:r>
            <a:endParaRPr lang="de-DE" b="0" ker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ich im Konstruktor Heap-Speicher alloziere, dann muss ich diesen im Destruktor per delete freigeben. Was passiert aber wenn ich das notwendige Pointer-Attribut im Kopierkonstruktor einfach kopiere? (</a:t>
            </a:r>
            <a:r>
              <a:rPr lang="de-DE" b="0" kern="0" smtClean="0">
                <a:sym typeface="Wingdings" panose="05000000000000000000" pitchFamily="2" charset="2"/>
              </a:rPr>
              <a:t>Double Delete!)</a:t>
            </a:r>
            <a:endParaRPr lang="en-US" b="0" kern="0" smtClean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Verwende ich einen </a:t>
            </a:r>
            <a:r>
              <a:rPr lang="de-DE" kern="0" smtClean="0"/>
              <a:t>eigenen </a:t>
            </a:r>
            <a:r>
              <a:rPr lang="de-DE" kern="0" err="1" smtClean="0"/>
              <a:t>Copy</a:t>
            </a:r>
            <a:r>
              <a:rPr lang="de-DE" kern="0" smtClean="0"/>
              <a:t>-Konstruktor</a:t>
            </a:r>
            <a:r>
              <a:rPr lang="de-DE" b="0" kern="0" smtClean="0"/>
              <a:t> und einen </a:t>
            </a:r>
            <a:r>
              <a:rPr lang="de-DE" kern="0" smtClean="0"/>
              <a:t>generierten </a:t>
            </a:r>
            <a:r>
              <a:rPr lang="de-DE" kern="0" err="1" smtClean="0"/>
              <a:t>Assignment</a:t>
            </a:r>
            <a:r>
              <a:rPr lang="de-DE" kern="0" smtClean="0"/>
              <a:t>-Operator</a:t>
            </a:r>
            <a:r>
              <a:rPr lang="de-DE" b="0" kern="0" smtClean="0"/>
              <a:t>, kann es zu </a:t>
            </a:r>
            <a:r>
              <a:rPr lang="de-DE" kern="0" smtClean="0"/>
              <a:t>inkonsistentem Verhalten</a:t>
            </a:r>
            <a:r>
              <a:rPr lang="de-DE" b="0" kern="0" smtClean="0"/>
              <a:t> kommen.</a:t>
            </a:r>
            <a:br>
              <a:rPr lang="de-DE" b="0" kern="0" smtClean="0"/>
            </a:br>
            <a:endParaRPr lang="de-DE" b="0" kern="0" smtClean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Immutable Datentypen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 smtClean="0"/>
              <a:t>[Exkurs] </a:t>
            </a:r>
            <a:r>
              <a:rPr lang="de-DE" altLang="de-DE" noProof="0" smtClean="0"/>
              <a:t>Weak </a:t>
            </a:r>
            <a:r>
              <a:rPr lang="de-DE" altLang="de-DE" noProof="0" dirty="0" err="1" smtClean="0"/>
              <a:t>SmartPointer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smtClean="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 smtClean="0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 smtClean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 smtClean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 smtClean="0"/>
              <a:t>Fertig – Eve und Bob halten sich gegenseitig am Leben.</a:t>
            </a:r>
            <a:r>
              <a:rPr lang="de-DE" altLang="de-DE" smtClean="0"/>
              <a:t> </a:t>
            </a:r>
            <a:endParaRPr lang="de-DE" altLang="de-DE"/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 smtClean="0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</a:t>
            </a:r>
            <a:endParaRPr lang="en-US"/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Bob</a:t>
            </a:r>
            <a:endParaRPr lang="en-US"/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ist befreundet mit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Lösung</a:t>
            </a:r>
            <a:r>
              <a:rPr lang="de-DE" noProof="0" dirty="0" smtClean="0"/>
              <a:t>: Verzicht auf Zeiger (I)</a:t>
            </a:r>
            <a:endParaRPr lang="de-DE" noProof="0" dirty="0"/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 smtClean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Welches neue Problem handeln wir uns damit ein?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smtClean="0">
                <a:solidFill>
                  <a:srgbClr val="005AA9"/>
                </a:solidFill>
              </a:rPr>
              <a:t>?</a:t>
            </a:r>
            <a:endParaRPr lang="de-DE" altLang="de-DE" sz="6000" b="1">
              <a:solidFill>
                <a:srgbClr val="005AA9"/>
              </a:solidFill>
            </a:endParaRP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Eine Person existiert jetzt </a:t>
            </a:r>
            <a:r>
              <a:rPr lang="de-DE" b="1" smtClean="0">
                <a:solidFill>
                  <a:schemeClr val="bg1"/>
                </a:solidFill>
              </a:rPr>
              <a:t>mehrfach</a:t>
            </a:r>
            <a:r>
              <a:rPr lang="de-DE" smtClean="0">
                <a:solidFill>
                  <a:schemeClr val="bg1"/>
                </a:solidFill>
              </a:rPr>
              <a:t>! (s. nächste Folie)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 smtClean="0"/>
              <a:t>: Verzicht auf Zeiger (II)</a:t>
            </a:r>
            <a:endParaRPr lang="de-DE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 weight </a:t>
            </a:r>
            <a:r>
              <a:rPr lang="en-US" sz="1400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 smtClean="0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 smtClean="0">
                <a:solidFill>
                  <a:srgbClr val="000000"/>
                </a:solidFill>
                <a:latin typeface="+mj-lt"/>
              </a:rPr>
              <a:t>: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Bob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immutablen Objekten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mtClean="0">
                <a:solidFill>
                  <a:schemeClr val="bg1"/>
                </a:solidFill>
              </a:rPr>
              <a:t>) umgehbar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en.wikipedia.org/wiki/Immutable_object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Mixins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Mehrfachvererbung mit Templates mischen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 smtClean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 smtClean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//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</a:t>
            </a:r>
            <a:r>
              <a:rPr lang="de-DE" smtClean="0">
                <a:solidFill>
                  <a:schemeClr val="bg1"/>
                </a:solidFill>
              </a:rPr>
              <a:t>definiert…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…und "reingemischt" </a:t>
            </a:r>
            <a:r>
              <a:rPr lang="de-DE">
                <a:solidFill>
                  <a:schemeClr val="bg1"/>
                </a:solidFill>
              </a:rPr>
              <a:t>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 smtClean="0"/>
              <a:t>: Mehrfachvererbung </a:t>
            </a:r>
            <a:r>
              <a:rPr lang="de-DE" altLang="de-DE" noProof="0" dirty="0"/>
              <a:t>trifft Templates</a:t>
            </a:r>
            <a:endParaRPr lang="de-DE" altLang="de-DE" sz="2000" noProof="0" dirty="0" smtClean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smtClean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</a:t>
            </a:r>
            <a:r>
              <a:rPr lang="de-DE" smtClean="0">
                <a:solidFill>
                  <a:schemeClr val="bg1"/>
                </a:solidFill>
              </a:rPr>
              <a:t>"zusammenmischen"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 smtClean="0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Methodenzeiger und Lambdas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Brüder von Funktionszeigern und Funktoren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:~ </a:t>
            </a:r>
            <a:r>
              <a:rPr lang="de-DE" sz="1400" smtClean="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 smtClean="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 smtClean="0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 smtClean="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 smtClean="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Methodenzeiger sind </a:t>
            </a:r>
            <a:r>
              <a:rPr lang="de-DE" b="1" smtClean="0">
                <a:solidFill>
                  <a:schemeClr val="bg1"/>
                </a:solidFill>
              </a:rPr>
              <a:t>spezielle </a:t>
            </a:r>
            <a:r>
              <a:rPr lang="de-DE" b="1" err="1" smtClean="0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</a:t>
            </a:r>
            <a:r>
              <a:rPr lang="de-DE" b="1" smtClean="0">
                <a:solidFill>
                  <a:schemeClr val="bg1"/>
                </a:solidFill>
              </a:rPr>
              <a:t>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</a:t>
            </a:r>
            <a:r>
              <a:rPr lang="de-DE" smtClean="0">
                <a:solidFill>
                  <a:schemeClr val="bg1"/>
                </a:solidFill>
              </a:rPr>
              <a:t>Klasse möglich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</a:t>
            </a:r>
            <a:r>
              <a:rPr lang="de-DE" altLang="de-DE" noProof="0" smtClean="0"/>
              <a:t>Methodenzeiger</a:t>
            </a:r>
            <a:r>
              <a:rPr lang="de-DE" altLang="de-DE" noProof="0" dirty="0" smtClean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=</a:t>
            </a:r>
            <a:b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</a:t>
            </a:r>
            <a:r>
              <a:rPr lang="de-DE" b="1" smtClean="0">
                <a:solidFill>
                  <a:schemeClr val="bg1"/>
                </a:solidFill>
              </a:rPr>
              <a:t>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Name der Variable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Klasse der Methode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 smtClean="0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 smtClean="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 smtClean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22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Aufruf über </a:t>
            </a:r>
            <a:r>
              <a:rPr lang="de-DE" b="1" err="1" smtClean="0">
                <a:solidFill>
                  <a:schemeClr val="bg1"/>
                </a:solidFill>
              </a:rPr>
              <a:t>Dereferenzierung</a:t>
            </a:r>
            <a:r>
              <a:rPr lang="de-DE" b="1" smtClean="0">
                <a:solidFill>
                  <a:schemeClr val="bg1"/>
                </a:solidFill>
              </a:rPr>
              <a:t> des Methodenzeigers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 smtClean="0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{ /*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smtClean="0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smtClean="0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smtClean="0">
                <a:solidFill>
                  <a:srgbClr val="000000"/>
                </a:solidFill>
                <a:latin typeface="Courier New" panose="02070309020205020404" pitchFamily="49" charset="0"/>
              </a:rPr>
              <a:t>		(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smtClean="0"/>
              <a:t>[Exkurs] F</a:t>
            </a:r>
            <a:r>
              <a:rPr lang="de-DE" altLang="de-DE" noProof="0" smtClean="0"/>
              <a:t>unktionszeiger </a:t>
            </a:r>
            <a:r>
              <a:rPr lang="de-DE" altLang="de-DE" noProof="0" dirty="0" smtClean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… entsprechend ändert sich der Aufruf.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Automatische </a:t>
            </a:r>
            <a:r>
              <a:rPr lang="de-DE" noProof="0" dirty="0" smtClean="0"/>
              <a:t>Typableitung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C++-Typen können </a:t>
            </a:r>
            <a:r>
              <a:rPr lang="de-DE" b="1" noProof="0" dirty="0" smtClean="0"/>
              <a:t>komplex</a:t>
            </a:r>
            <a:r>
              <a:rPr lang="de-DE" noProof="0" dirty="0" smtClean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Neues 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 smtClean="0"/>
              <a:t>In der Klausur aus didaktischen Gründen </a:t>
            </a:r>
            <a:r>
              <a:rPr lang="de-DE" b="1" noProof="0" dirty="0" smtClean="0">
                <a:solidFill>
                  <a:srgbClr val="C00000"/>
                </a:solidFill>
              </a:rPr>
              <a:t>verboten</a:t>
            </a:r>
            <a:r>
              <a:rPr lang="de-DE" noProof="0" dirty="0" smtClean="0">
                <a:solidFill>
                  <a:srgbClr val="C00000"/>
                </a:solidFill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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[Exkurs] Lambdas </a:t>
            </a:r>
            <a:r>
              <a:rPr lang="de-DE" noProof="0" dirty="0" smtClean="0"/>
              <a:t>(C++11)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Lambda-Ausdruck</a:t>
            </a:r>
            <a:r>
              <a:rPr lang="de-DE" noProof="0" dirty="0" smtClean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C++11</a:t>
            </a:r>
            <a:r>
              <a:rPr lang="de-DE" noProof="0" dirty="0" smtClean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In Kombination mit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</a:t>
            </a:r>
            <a:br>
              <a:rPr lang="de-DE" noProof="0" dirty="0" smtClean="0"/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Mittels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/>
              <a:t> kann die Variable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 smtClean="0"/>
              <a:t> aus dem Kontext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 smtClean="0"/>
              <a:t> "</a:t>
            </a:r>
            <a:r>
              <a:rPr lang="de-DE" b="1" noProof="0" dirty="0" smtClean="0"/>
              <a:t>eingefangen</a:t>
            </a:r>
            <a:r>
              <a:rPr lang="de-DE" noProof="0" dirty="0" smtClean="0"/>
              <a:t>" werden (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value</a:t>
            </a:r>
            <a:r>
              <a:rPr lang="de-DE" noProof="0" dirty="0" smtClean="0"/>
              <a:t>",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 smtClean="0"/>
              <a:t> "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reference</a:t>
            </a:r>
            <a:r>
              <a:rPr lang="de-DE" noProof="0" dirty="0" smtClean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/>
              <a:t>Beispiel: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z.B.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://www.cprogramming.com/c++11/c++</a:t>
            </a:r>
            <a:r>
              <a:rPr lang="en-US" sz="1200" smtClean="0">
                <a:hlinkClick r:id="rId2"/>
              </a:rPr>
              <a:t>11-lambda-closures.html</a:t>
            </a:r>
            <a:r>
              <a:rPr lang="en-US" sz="1200" smtClean="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en.wikipedia.org/wiki/Anonymous_function</a:t>
            </a:r>
            <a:endParaRPr lang="en-US" sz="1200" smtClean="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smtClean="0"/>
              <a:t>[Exkurs] Makefiles</a:t>
            </a:r>
            <a:r>
              <a:rPr lang="de-DE" altLang="de-DE" noProof="0" dirty="0" smtClean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Indem wir Eclipse/CodeLite/… verwenden, </a:t>
            </a:r>
            <a:r>
              <a:rPr lang="de-DE" altLang="de-DE" sz="1800" smtClean="0"/>
              <a:t>binden wir uns an diese IDE.</a:t>
            </a:r>
            <a:br>
              <a:rPr lang="de-DE" altLang="de-DE" sz="1800" smtClean="0"/>
            </a:br>
            <a:endParaRPr lang="de-DE" altLang="de-DE" sz="180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Tatsächlich gab es früher gar keine so mächtigen IDEs wie heute …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 smtClean="0"/>
              <a:t>… aber trotzdem große C/C++-Projekte mit </a:t>
            </a:r>
            <a:r>
              <a:rPr lang="de-DE" altLang="de-DE" sz="1800" smtClean="0"/>
              <a:t>hunderten von Dateien/Klassen </a:t>
            </a:r>
            <a:r>
              <a:rPr lang="de-DE" altLang="de-DE" sz="1800" b="0" smtClean="0"/>
              <a:t>und </a:t>
            </a:r>
            <a:r>
              <a:rPr lang="de-DE" altLang="de-DE" sz="1800" smtClean="0"/>
              <a:t>noch mehr Abhängigkeiten</a:t>
            </a:r>
            <a:r>
              <a:rPr lang="de-DE" altLang="de-DE" sz="1800" b="0" smtClean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Wie soll man da den Überblick bewahren?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Mittels Regeln!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smtClean="0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 smtClean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 smtClean="0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 smtClean="0">
                  <a:solidFill>
                    <a:schemeClr val="bg1"/>
                  </a:solidFill>
                </a:rPr>
                <a:t>Target</a:t>
              </a:r>
              <a:endParaRPr lang="de-DE" i="1">
                <a:solidFill>
                  <a:schemeClr val="bg1"/>
                </a:solidFill>
              </a:endParaRP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Abhängigkeiten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Befehl, um Target zu bauen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smtClean="0">
                  <a:solidFill>
                    <a:schemeClr val="bg1"/>
                  </a:solidFill>
                </a:rPr>
                <a:t>1 Tab Einrückung zur Gruppierung von Befehlen</a:t>
              </a:r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1 Source File </a:t>
            </a:r>
            <a:r>
              <a:rPr lang="en-US" i="1" smtClean="0"/>
              <a:t>x.cpp</a:t>
            </a:r>
            <a:r>
              <a:rPr lang="en-US" smtClean="0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Object File </a:t>
            </a:r>
            <a:r>
              <a:rPr lang="en-US" i="1" smtClean="0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 smtClean="0"/>
              <a:t>n Object Files </a:t>
            </a:r>
            <a:r>
              <a:rPr lang="en-US" i="1" smtClean="0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smtClean="0">
                <a:sym typeface="Wingdings" panose="05000000000000000000" pitchFamily="2" charset="2"/>
              </a:rPr>
              <a:t>  1 Executable </a:t>
            </a:r>
            <a:r>
              <a:rPr lang="en-US" i="1" smtClean="0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"</a:t>
            </a:r>
            <a:r>
              <a:rPr lang="de-DE" noProof="0" dirty="0" err="1" smtClean="0"/>
              <a:t>Make</a:t>
            </a:r>
            <a:r>
              <a:rPr lang="de-DE" noProof="0" dirty="0" smtClean="0"/>
              <a:t> </a:t>
            </a:r>
            <a:r>
              <a:rPr lang="de-DE" noProof="0" dirty="0" err="1" smtClean="0"/>
              <a:t>is</a:t>
            </a:r>
            <a:r>
              <a:rPr lang="de-DE" noProof="0" dirty="0" smtClean="0"/>
              <a:t> an expert </a:t>
            </a:r>
            <a:r>
              <a:rPr lang="de-DE" noProof="0" dirty="0" err="1" smtClean="0"/>
              <a:t>system</a:t>
            </a:r>
            <a:r>
              <a:rPr lang="de-DE" noProof="0" dirty="0" smtClean="0"/>
              <a:t>." [1]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 smtClean="0"/>
              <a:t>Eingabe</a:t>
            </a:r>
            <a:r>
              <a:rPr lang="de-DE" noProof="0" dirty="0" smtClean="0"/>
              <a:t>: Regelmenge (fix) + Zustand des </a:t>
            </a:r>
            <a:r>
              <a:rPr lang="de-DE" noProof="0" dirty="0" err="1" smtClean="0"/>
              <a:t>Workspaces</a:t>
            </a:r>
            <a:r>
              <a:rPr lang="de-DE" noProof="0" dirty="0" smtClean="0"/>
              <a:t> (variabel)</a:t>
            </a:r>
          </a:p>
          <a:p>
            <a:r>
              <a:rPr lang="de-DE" b="1" noProof="0" dirty="0" smtClean="0"/>
              <a:t>Ausgabe</a:t>
            </a:r>
            <a:r>
              <a:rPr lang="de-DE" noProof="0" dirty="0" smtClean="0"/>
              <a:t>: Notwendige </a:t>
            </a:r>
            <a:r>
              <a:rPr lang="de-DE" noProof="0" dirty="0" err="1" smtClean="0"/>
              <a:t>Buildschritte</a:t>
            </a:r>
            <a:r>
              <a:rPr lang="de-DE" noProof="0" dirty="0" smtClean="0"/>
              <a:t> (z.B. "Erzeuge </a:t>
            </a:r>
            <a:r>
              <a:rPr lang="de-DE" noProof="0" dirty="0" err="1" smtClean="0"/>
              <a:t>main.o</a:t>
            </a:r>
            <a:r>
              <a:rPr lang="de-DE" noProof="0" dirty="0" smtClean="0"/>
              <a:t>, Erzeuge </a:t>
            </a:r>
            <a:r>
              <a:rPr lang="de-DE" noProof="0" dirty="0" err="1" smtClean="0"/>
              <a:t>prog</a:t>
            </a:r>
            <a:r>
              <a:rPr lang="de-DE" noProof="0" dirty="0" smtClean="0"/>
              <a:t>")</a:t>
            </a:r>
            <a:endParaRPr lang="de-DE" noProof="0" dirty="0" smtClean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[1] Miller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, P.A. (1998), 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"Recursive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Make Considered Harmful</a:t>
            </a:r>
            <a:r>
              <a:rPr lang="en-US" sz="1200" b="1" smtClean="0">
                <a:solidFill>
                  <a:schemeClr val="bg1">
                    <a:lumMod val="50000"/>
                  </a:schemeClr>
                </a:solidFill>
              </a:rPr>
              <a:t>," AUUGN </a:t>
            </a:r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prog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-o $@ $(OBJ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main.c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main.c</a:t>
            </a:r>
          </a:p>
          <a:p>
            <a:pPr algn="l"/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parse.o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 parse.c 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smtClean="0"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Directed Acyclic Graph</a:t>
            </a:r>
            <a:endParaRPr lang="en-US" b="1"/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Workspace</a:t>
            </a:r>
            <a:endParaRPr lang="en-US" b="1"/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Makefile (Regelmenge)</a:t>
            </a:r>
            <a:endParaRPr lang="en-US" b="1"/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Veränderung</a:t>
            </a:r>
            <a:endParaRPr lang="en-US"/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Notwendige</a:t>
            </a:r>
            <a:br>
              <a:rPr lang="en-US" smtClean="0"/>
            </a:br>
            <a:r>
              <a:rPr lang="en-US" smtClean="0"/>
              <a:t>Neuberechnung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Erstes Target ist immer der </a:t>
            </a:r>
            <a:r>
              <a:rPr lang="de-DE" b="1" smtClean="0">
                <a:solidFill>
                  <a:schemeClr val="bg1"/>
                </a:solidFill>
              </a:rPr>
              <a:t>Default-Einstiegspunkt</a:t>
            </a:r>
            <a:r>
              <a:rPr lang="de-DE" smtClean="0">
                <a:solidFill>
                  <a:schemeClr val="bg1"/>
                </a:solidFill>
              </a:rPr>
              <a:t>. Eclipse will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Erzeugt Listen aller </a:t>
            </a:r>
            <a:r>
              <a:rPr lang="de-DE" err="1" smtClean="0">
                <a:solidFill>
                  <a:schemeClr val="bg1"/>
                </a:solidFill>
              </a:rPr>
              <a:t>Impl</a:t>
            </a:r>
            <a:r>
              <a:rPr lang="de-DE" smtClean="0">
                <a:solidFill>
                  <a:schemeClr val="bg1"/>
                </a:solidFill>
              </a:rPr>
              <a:t>-Dateien und der entsprechenden </a:t>
            </a:r>
            <a:r>
              <a:rPr lang="de-DE" i="1" err="1" smtClean="0">
                <a:solidFill>
                  <a:schemeClr val="bg1"/>
                </a:solidFill>
              </a:rPr>
              <a:t>Object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 i="1" smtClean="0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Platzhalter</a:t>
            </a:r>
            <a:r>
              <a:rPr lang="de-DE" smtClean="0">
                <a:solidFill>
                  <a:schemeClr val="bg1"/>
                </a:solidFill>
              </a:rPr>
              <a:t>: $^ - Abh.; $@ - Target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"</a:t>
            </a:r>
            <a:r>
              <a:rPr lang="de-DE" b="1" smtClean="0">
                <a:solidFill>
                  <a:schemeClr val="bg1"/>
                </a:solidFill>
              </a:rPr>
              <a:t>Suffixregel</a:t>
            </a:r>
            <a:r>
              <a:rPr lang="de-DE" smtClean="0">
                <a:solidFill>
                  <a:schemeClr val="bg1"/>
                </a:solidFill>
              </a:rPr>
              <a:t>"; $&lt; - Input; $@ - </a:t>
            </a:r>
            <a:r>
              <a:rPr lang="de-DE" err="1" smtClean="0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Include</a:t>
            </a:r>
            <a:r>
              <a:rPr lang="de-DE" b="1" smtClean="0">
                <a:solidFill>
                  <a:schemeClr val="bg1"/>
                </a:solidFill>
              </a:rPr>
              <a:t>-Dependencies</a:t>
            </a:r>
            <a:r>
              <a:rPr lang="de-DE" smtClean="0">
                <a:solidFill>
                  <a:schemeClr val="bg1"/>
                </a:solidFill>
              </a:rPr>
              <a:t> (später)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Lösch-Regel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Ablauf</a:t>
            </a:r>
            <a:endParaRPr lang="de-DE" noProof="0" dirty="0"/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1. Damit ich </a:t>
            </a:r>
            <a:r>
              <a:rPr lang="de-DE" i="1" smtClean="0">
                <a:solidFill>
                  <a:schemeClr val="bg1"/>
                </a:solidFill>
              </a:rPr>
              <a:t>all</a:t>
            </a:r>
            <a:r>
              <a:rPr lang="de-DE" smtClean="0">
                <a:solidFill>
                  <a:schemeClr val="bg1"/>
                </a:solidFill>
              </a:rPr>
              <a:t> erfüllen kann, brauche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</a:t>
            </a:r>
            <a:r>
              <a:rPr lang="de-DE" smtClean="0">
                <a:solidFill>
                  <a:schemeClr val="bg1"/>
                </a:solidFill>
              </a:rPr>
              <a:t>. Falls ich kein </a:t>
            </a:r>
            <a:r>
              <a:rPr lang="de-DE" i="1" smtClean="0">
                <a:solidFill>
                  <a:schemeClr val="bg1"/>
                </a:solidFill>
              </a:rPr>
              <a:t>main.exe </a:t>
            </a:r>
            <a:r>
              <a:rPr lang="de-DE" smtClean="0">
                <a:solidFill>
                  <a:schemeClr val="bg1"/>
                </a:solidFill>
              </a:rPr>
              <a:t>habe, brauche ich alle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-Dateien, um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daraus zu linken.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3. Falls eine der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 smtClean="0">
                <a:solidFill>
                  <a:schemeClr val="bg1"/>
                </a:solidFill>
              </a:rPr>
              <a:t>-Dateien neuer ist als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  muss ich </a:t>
            </a:r>
            <a:r>
              <a:rPr lang="de-DE" i="1" smtClean="0">
                <a:solidFill>
                  <a:schemeClr val="bg1"/>
                </a:solidFill>
              </a:rPr>
              <a:t>main.exe</a:t>
            </a:r>
            <a:r>
              <a:rPr lang="de-DE" smtClean="0">
                <a:solidFill>
                  <a:schemeClr val="bg1"/>
                </a:solidFill>
              </a:rPr>
              <a:t> trotzdem neu bauen.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</a:t>
            </a:r>
            <a:r>
              <a:rPr lang="de-DE" smtClean="0">
                <a:solidFill>
                  <a:schemeClr val="bg1"/>
                </a:solidFill>
              </a:rPr>
              <a:t>. Analog läuft es für die Kompilierung der </a:t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    </a:t>
            </a:r>
            <a:r>
              <a:rPr lang="de-DE" i="1" smtClean="0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</a:t>
            </a:r>
            <a:r>
              <a:rPr lang="de-DE" smtClean="0">
                <a:solidFill>
                  <a:schemeClr val="bg1"/>
                </a:solidFill>
              </a:rPr>
              <a:t>Dateien.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Laufendes Beispiel:</a:t>
            </a:r>
            <a:br>
              <a:rPr lang="de-DE" altLang="de-DE" noProof="0" dirty="0" smtClean="0"/>
            </a:br>
            <a:r>
              <a:rPr lang="de-DE" altLang="de-DE" noProof="0" dirty="0" smtClean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 smtClean="0">
                <a:solidFill>
                  <a:schemeClr val="bg1"/>
                </a:solidFill>
              </a:rPr>
              <a:t>Aufzugstrategie</a:t>
            </a:r>
            <a:r>
              <a:rPr lang="de-DE" dirty="0" smtClean="0">
                <a:solidFill>
                  <a:schemeClr val="bg1"/>
                </a:solidFill>
              </a:rPr>
              <a:t> legt Abarbeitungsreihenfolge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fest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 smtClean="0">
                <a:solidFill>
                  <a:schemeClr val="bg1"/>
                </a:solidFill>
              </a:rPr>
              <a:t>Metriken/Optimierungsziele</a:t>
            </a:r>
            <a:r>
              <a:rPr lang="de-DE" b="1" dirty="0">
                <a:solidFill>
                  <a:schemeClr val="bg1"/>
                </a:solidFill>
              </a:rPr>
              <a:t>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</a:t>
            </a:r>
            <a:r>
              <a:rPr lang="de-DE" altLang="de-DE" noProof="0" dirty="0" err="1" smtClean="0"/>
              <a:t>Include-Dependencies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 smtClea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Wo sind eigentlich die </a:t>
            </a:r>
            <a:r>
              <a:rPr lang="de-DE" kern="0" smtClean="0"/>
              <a:t>Header</a:t>
            </a:r>
            <a:r>
              <a:rPr lang="de-DE" b="0" kern="0" smtClea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Wenn sich ein Header ändert, müssen </a:t>
            </a:r>
            <a:r>
              <a:rPr lang="de-DE" kern="0" smtClean="0"/>
              <a:t>alle abhängigen Dateien </a:t>
            </a:r>
            <a:r>
              <a:rPr lang="de-DE" b="0" kern="0" smtClean="0"/>
              <a:t>(mit </a:t>
            </a:r>
            <a:r>
              <a:rPr lang="de-DE" b="0" i="1" kern="0" smtClean="0"/>
              <a:t>#include </a:t>
            </a:r>
            <a:r>
              <a:rPr lang="de-DE" b="0" kern="0" smtClea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smtClean="0"/>
              <a:t>Dazu dienen die Flags </a:t>
            </a:r>
            <a:r>
              <a:rPr lang="de-DE" i="1" kern="0" smtClean="0"/>
              <a:t>-MMD</a:t>
            </a:r>
            <a:r>
              <a:rPr lang="de-DE" b="0" kern="0" smtClean="0"/>
              <a:t> </a:t>
            </a:r>
            <a:r>
              <a:rPr lang="de-DE" i="1" kern="0" smtClean="0"/>
              <a:t>-MP </a:t>
            </a:r>
            <a:r>
              <a:rPr lang="de-DE" b="0" kern="0" smtClean="0"/>
              <a:t>und </a:t>
            </a:r>
            <a:r>
              <a:rPr lang="de-DE" kern="0" smtClean="0"/>
              <a:t>-</a:t>
            </a:r>
            <a:r>
              <a:rPr lang="de-DE" i="1" kern="0" err="1" smtClean="0"/>
              <a:t>include</a:t>
            </a:r>
            <a:r>
              <a:rPr lang="de-DE" i="1" kern="0" smtClean="0"/>
              <a:t> $(</a:t>
            </a:r>
            <a:r>
              <a:rPr lang="de-DE" i="1" kern="0" err="1" smtClean="0"/>
              <a:t>deps</a:t>
            </a:r>
            <a:r>
              <a:rPr lang="de-DE" i="1" kern="0" smtClean="0"/>
              <a:t>)</a:t>
            </a:r>
            <a:r>
              <a:rPr lang="de-DE" b="0" i="1" kern="0" smtClea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 smtClean="0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 smtClean="0"/>
              <a:t>Building.o</a:t>
            </a:r>
            <a:r>
              <a:rPr lang="de-DE" sz="1400" smtClean="0"/>
              <a:t>: Building.cpp Floor.hpp Person.hpp #...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r>
              <a:rPr lang="de-DE" sz="1400" smtClean="0"/>
              <a:t/>
            </a:r>
            <a:br>
              <a:rPr lang="de-DE" sz="1400" smtClean="0"/>
            </a:br>
            <a:endParaRPr lang="de-DE" sz="1400" smtClean="0"/>
          </a:p>
          <a:p>
            <a:pPr algn="l"/>
            <a:r>
              <a:rPr lang="de-DE" sz="1400" smtClean="0"/>
              <a:t>Floor.hpp:</a:t>
            </a:r>
          </a:p>
          <a:p>
            <a:pPr algn="l"/>
            <a:r>
              <a:rPr lang="de-DE" sz="1400"/>
              <a:t> </a:t>
            </a:r>
            <a:r>
              <a:rPr lang="de-DE" sz="1400" smtClean="0"/>
              <a:t>   # </a:t>
            </a:r>
            <a:r>
              <a:rPr lang="de-DE" sz="1400" err="1" smtClean="0"/>
              <a:t>nop</a:t>
            </a:r>
            <a:endParaRPr lang="de-DE" sz="1400" smtClean="0"/>
          </a:p>
          <a:p>
            <a:pPr algn="l"/>
            <a:endParaRPr lang="de-DE" sz="1400"/>
          </a:p>
          <a:p>
            <a:pPr algn="l"/>
            <a:r>
              <a:rPr lang="de-DE" sz="1400" smtClean="0"/>
              <a:t>Person.hpp</a:t>
            </a:r>
            <a:br>
              <a:rPr lang="de-DE" sz="1400" smtClean="0"/>
            </a:br>
            <a:r>
              <a:rPr lang="de-DE" sz="1400" smtClean="0"/>
              <a:t>    # </a:t>
            </a:r>
            <a:r>
              <a:rPr lang="de-DE" sz="1400" err="1" smtClean="0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 smtClean="0"/>
              <a:t>Makefiles</a:t>
            </a:r>
            <a:r>
              <a:rPr lang="de-DE" noProof="0" dirty="0" smtClean="0"/>
              <a:t>: .PHONY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Ziel</a:t>
            </a:r>
            <a:r>
              <a:rPr lang="de-DE" noProof="0" dirty="0" smtClean="0"/>
              <a:t> = </a:t>
            </a:r>
            <a:r>
              <a:rPr lang="de-DE" b="1" noProof="0" dirty="0" smtClean="0"/>
              <a:t>Dateinamen(</a:t>
            </a:r>
            <a:r>
              <a:rPr lang="de-DE" b="1" noProof="0" dirty="0" err="1" smtClean="0"/>
              <a:t>smuster</a:t>
            </a:r>
            <a:r>
              <a:rPr lang="de-DE" b="1" noProof="0" dirty="0" smtClean="0"/>
              <a:t>)</a:t>
            </a:r>
            <a:r>
              <a:rPr lang="de-DE" noProof="0" dirty="0" smtClean="0"/>
              <a:t> (bspw. main.exe)</a:t>
            </a:r>
          </a:p>
          <a:p>
            <a:pPr lvl="1"/>
            <a:r>
              <a:rPr lang="de-DE" noProof="0" dirty="0" smtClean="0"/>
              <a:t>In unserem Beispiel: verletzt durch Ziele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</a:t>
            </a:r>
          </a:p>
          <a:p>
            <a:pPr lvl="1"/>
            <a:r>
              <a:rPr lang="de-DE" noProof="0" dirty="0" smtClean="0"/>
              <a:t>Kein Problem, solange es keine Datei mit </a:t>
            </a:r>
            <a:r>
              <a:rPr lang="de-DE" noProof="0" dirty="0" err="1" smtClean="0"/>
              <a:t>namen</a:t>
            </a:r>
            <a:r>
              <a:rPr lang="de-DE" noProof="0" dirty="0" smtClean="0"/>
              <a:t> </a:t>
            </a:r>
            <a:r>
              <a:rPr lang="de-DE" i="1" noProof="0" dirty="0" smtClean="0"/>
              <a:t>all</a:t>
            </a:r>
            <a:r>
              <a:rPr lang="de-DE" noProof="0" dirty="0" smtClean="0"/>
              <a:t> oder </a:t>
            </a:r>
            <a:r>
              <a:rPr lang="de-DE" i="1" noProof="0" dirty="0" smtClean="0"/>
              <a:t>clean</a:t>
            </a:r>
            <a:r>
              <a:rPr lang="de-DE" noProof="0" dirty="0" smtClean="0"/>
              <a:t> gibt – andernfalls würde keines der </a:t>
            </a:r>
            <a:r>
              <a:rPr lang="de-DE" noProof="0" dirty="0" err="1" smtClean="0"/>
              <a:t>Recipes</a:t>
            </a:r>
            <a:r>
              <a:rPr lang="de-DE" noProof="0" dirty="0" smtClean="0"/>
              <a:t> ausgeführt werden, da zumindest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 smtClean="0"/>
              <a:t> keine </a:t>
            </a:r>
            <a:r>
              <a:rPr lang="de-DE" noProof="0" smtClean="0"/>
              <a:t>Vorbedingungen hat</a:t>
            </a:r>
            <a:endParaRPr lang="de-DE" noProof="0" dirty="0" smtClean="0"/>
          </a:p>
          <a:p>
            <a:r>
              <a:rPr lang="de-DE" b="1" noProof="0" dirty="0" smtClean="0"/>
              <a:t>Lösung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 smtClean="0"/>
              <a:t>-Deklaration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www.gnu.org/software/make/manual/html_node/Phony-Targets.html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PHONY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 smtClea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 smtClean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 smtClean="0"/>
              <a:t>Buildtools</a:t>
            </a:r>
            <a:r>
              <a:rPr lang="de-DE" altLang="de-DE" b="0" noProof="0" dirty="0" smtClean="0"/>
              <a:t> sind ab einer bestimmten Projektgröße </a:t>
            </a:r>
            <a:r>
              <a:rPr lang="de-DE" altLang="de-DE" b="1" noProof="0" dirty="0" smtClean="0"/>
              <a:t>unabdingbar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>
                <a:sym typeface="Wingdings" panose="05000000000000000000" pitchFamily="2" charset="2"/>
              </a:rPr>
              <a:t/>
            </a:r>
            <a:br>
              <a:rPr lang="de-DE" altLang="de-DE" noProof="0" dirty="0" smtClean="0">
                <a:sym typeface="Wingdings" panose="05000000000000000000" pitchFamily="2" charset="2"/>
              </a:rPr>
            </a:br>
            <a:endParaRPr lang="de-DE" altLang="de-DE" noProof="0" dirty="0" smtClean="0"/>
          </a:p>
          <a:p>
            <a:r>
              <a:rPr lang="de-DE" altLang="de-DE" b="0" noProof="0" dirty="0" err="1" smtClean="0"/>
              <a:t>Makefiles</a:t>
            </a:r>
            <a:r>
              <a:rPr lang="de-DE" altLang="de-DE" b="0" noProof="0" dirty="0" smtClean="0"/>
              <a:t> erlauben </a:t>
            </a:r>
            <a:r>
              <a:rPr lang="de-DE" altLang="de-DE" b="1" noProof="0" dirty="0" smtClean="0"/>
              <a:t>inkrementelles Bauen von </a:t>
            </a:r>
            <a:r>
              <a:rPr lang="de-DE" altLang="de-DE" b="1" noProof="0" smtClean="0"/>
              <a:t>Projekten</a:t>
            </a:r>
            <a:r>
              <a:rPr lang="de-DE" altLang="de-DE" noProof="0" smtClean="0"/>
              <a:t>…</a:t>
            </a:r>
          </a:p>
          <a:p>
            <a:pPr lvl="1"/>
            <a:r>
              <a:rPr lang="de-DE" altLang="de-DE" b="0" noProof="0" smtClean="0"/>
              <a:t>… </a:t>
            </a:r>
            <a:r>
              <a:rPr lang="de-DE" altLang="de-DE" b="0" noProof="0" dirty="0" smtClean="0"/>
              <a:t>müssen aber gepflegt werden und sind </a:t>
            </a:r>
            <a:r>
              <a:rPr lang="de-DE" altLang="de-DE" b="1" noProof="0" dirty="0" smtClean="0"/>
              <a:t>nicht-trivial zu erlernen</a:t>
            </a:r>
            <a:r>
              <a:rPr lang="de-DE" altLang="de-DE" b="0" noProof="0" dirty="0" smtClean="0"/>
              <a:t>.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r>
              <a:rPr lang="de-DE" altLang="de-DE" b="1" noProof="0" dirty="0" smtClean="0"/>
              <a:t>Alternativen: </a:t>
            </a:r>
            <a:r>
              <a:rPr lang="de-DE" altLang="de-DE" noProof="0" dirty="0" err="1" smtClean="0"/>
              <a:t>Makefile</a:t>
            </a:r>
            <a:r>
              <a:rPr lang="de-DE" altLang="de-DE" noProof="0" dirty="0" smtClean="0"/>
              <a:t>-Generatoren und andere </a:t>
            </a:r>
            <a:r>
              <a:rPr lang="de-DE" altLang="de-DE" noProof="0" dirty="0" err="1" smtClean="0"/>
              <a:t>Buildtools</a:t>
            </a:r>
            <a:r>
              <a:rPr lang="de-DE" altLang="de-DE" noProof="0" dirty="0" smtClean="0"/>
              <a:t/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cmake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qmake</a:t>
            </a:r>
            <a:r>
              <a:rPr lang="de-DE" altLang="de-DE" noProof="0" dirty="0" smtClean="0"/>
              <a:t>: Generatoren für </a:t>
            </a:r>
            <a:r>
              <a:rPr lang="de-DE" altLang="de-DE" noProof="0" dirty="0" err="1" smtClean="0"/>
              <a:t>Makefiles</a:t>
            </a:r>
            <a:r>
              <a:rPr lang="de-DE" altLang="de-DE" noProof="0" dirty="0" smtClean="0"/>
              <a:t> (letzterer von </a:t>
            </a:r>
            <a:r>
              <a:rPr lang="de-DE" altLang="de-DE" noProof="0" dirty="0" err="1" smtClean="0"/>
              <a:t>Qt</a:t>
            </a:r>
            <a:r>
              <a:rPr lang="de-DE" altLang="de-DE" noProof="0" dirty="0" smtClean="0"/>
              <a:t>)</a:t>
            </a:r>
            <a:br>
              <a:rPr lang="de-DE" altLang="de-DE" noProof="0" dirty="0" smtClean="0"/>
            </a:br>
            <a:endParaRPr lang="de-DE" altLang="de-DE" noProof="0" dirty="0" smtClean="0"/>
          </a:p>
          <a:p>
            <a:pPr lvl="1"/>
            <a:r>
              <a:rPr lang="de-DE" altLang="de-DE" i="1" noProof="0" dirty="0" err="1" smtClean="0"/>
              <a:t>Ant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Maven</a:t>
            </a:r>
            <a:r>
              <a:rPr lang="de-DE" altLang="de-DE" noProof="0" dirty="0" smtClean="0"/>
              <a:t>, </a:t>
            </a:r>
            <a:r>
              <a:rPr lang="de-DE" altLang="de-DE" i="1" noProof="0" dirty="0" smtClean="0"/>
              <a:t>Ivy</a:t>
            </a:r>
            <a:r>
              <a:rPr lang="de-DE" altLang="de-DE" noProof="0" dirty="0" smtClean="0"/>
              <a:t>, </a:t>
            </a:r>
            <a:r>
              <a:rPr lang="de-DE" altLang="de-DE" i="1" noProof="0" dirty="0" err="1" smtClean="0"/>
              <a:t>Gradle</a:t>
            </a:r>
            <a:r>
              <a:rPr lang="de-DE" altLang="de-DE" noProof="0" dirty="0" smtClean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Mehrfachvererbungsprobleme In Java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[Exkurs] Mehrfachvererbung </a:t>
            </a:r>
            <a:r>
              <a:rPr lang="de-DE" noProof="0" smtClean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 smtClean="0"/>
              <a:t>Frage</a:t>
            </a:r>
            <a:r>
              <a:rPr lang="de-DE" noProof="0" dirty="0" smtClean="0"/>
              <a:t>: Wie wird in Java die folgende Situation gelöst?</a:t>
            </a:r>
          </a:p>
          <a:p>
            <a:r>
              <a:rPr lang="de-DE" b="1" noProof="0" dirty="0" smtClean="0"/>
              <a:t>Antwort</a:t>
            </a:r>
            <a:r>
              <a:rPr lang="de-DE" noProof="0" dirty="0" smtClean="0"/>
              <a:t>: Gar nicht – darf so nicht </a:t>
            </a:r>
            <a:r>
              <a:rPr lang="de-DE" noProof="0" smtClean="0"/>
              <a:t>vorkommen!</a:t>
            </a:r>
          </a:p>
          <a:p>
            <a:r>
              <a:rPr lang="de-DE" b="1" noProof="0" smtClean="0"/>
              <a:t>Mögliche Lösung</a:t>
            </a:r>
            <a:r>
              <a:rPr lang="de-DE" noProof="0" smtClean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 smtClean="0"/>
              <a:t> aber kein Untertyp von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 smtClean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 smtClea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Error: The 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return type is incompatible with </a:t>
              </a:r>
              <a:r>
                <a:rPr lang="en-US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 smtClean="0"/>
              <a:t>[Exkurs] Mehrfachvererbung </a:t>
            </a:r>
            <a:r>
              <a:rPr lang="de-DE" noProof="0" dirty="0" smtClean="0"/>
              <a:t>in </a:t>
            </a:r>
            <a:r>
              <a:rPr lang="de-DE" noProof="0" smtClean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 smtClean="0"/>
              <a:t>Seit Java 1.8: </a:t>
            </a:r>
            <a:r>
              <a:rPr lang="de-DE" noProof="0" smtClean="0"/>
              <a:t>Statische Methoden mittels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smtClean="0"/>
              <a:t> in Interfaces mögliche</a:t>
            </a:r>
          </a:p>
          <a:p>
            <a:r>
              <a:rPr lang="de-DE" noProof="0" smtClean="0"/>
              <a:t>… und damit auch neue Probleme </a:t>
            </a:r>
            <a:r>
              <a:rPr lang="de-DE" noProof="0" smtClean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1;}	</a:t>
            </a: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Error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: class MyClass inherits unrelated defaults for run() from types InterfaceA and </a:t>
              </a:r>
              <a:r>
                <a:rPr lang="en-US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  <a:endParaRPr lang="de-DE" altLang="de-DE" noProof="0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smtClean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Lizenz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 smtClean="0"/>
              <a:t>Dieses Werk ist lizenziert unter einer Creative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 Namensnennung - Nicht kommerziell - Keine Bearbeitungen 4.0 International Lizenz</a:t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r>
              <a:rPr lang="de-DE" sz="1200" noProof="0" smtClean="0">
                <a:hlinkClick r:id="rId2"/>
              </a:rPr>
              <a:t>http</a:t>
            </a:r>
            <a:r>
              <a:rPr lang="de-DE" sz="1200" noProof="0" dirty="0" smtClean="0">
                <a:hlinkClick r:id="rId2"/>
              </a:rPr>
              <a:t>://</a:t>
            </a:r>
            <a:r>
              <a:rPr lang="de-DE" sz="1200" noProof="0" smtClean="0">
                <a:hlinkClick r:id="rId2"/>
              </a:rPr>
              <a:t>creativecommons.org/licenses/by-nc-nd/4.0/</a:t>
            </a:r>
            <a:endParaRPr lang="de-DE" noProof="0" dirty="0" smtClean="0"/>
          </a:p>
          <a:p>
            <a:pPr marL="0" indent="0">
              <a:buNone/>
            </a:pPr>
            <a:endParaRPr lang="de-DE" noProof="0" dirty="0" smtClean="0"/>
          </a:p>
          <a:p>
            <a:pPr marL="0" indent="0">
              <a:buNone/>
            </a:pPr>
            <a:r>
              <a:rPr lang="de-DE" noProof="0" dirty="0" smtClean="0"/>
              <a:t>Die Logos der TU Darmstadt und des Fachgebiets Echtzeitsysteme unterliegen der </a:t>
            </a:r>
            <a:r>
              <a:rPr lang="de-DE" noProof="0" smtClean="0"/>
              <a:t>Fair-</a:t>
            </a:r>
            <a:r>
              <a:rPr lang="de-DE" noProof="0" err="1" smtClean="0"/>
              <a:t>Use</a:t>
            </a:r>
            <a:r>
              <a:rPr lang="de-DE" noProof="0" smtClean="0"/>
              <a:t>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mtClean="0"/>
              <a:t>Beteiligte Autoren (alphabetisch):</a:t>
            </a:r>
          </a:p>
          <a:p>
            <a:pPr algn="l"/>
            <a:r>
              <a:rPr lang="en-US" smtClean="0"/>
              <a:t>Anthony Anjorin,</a:t>
            </a:r>
          </a:p>
          <a:p>
            <a:pPr algn="l"/>
            <a:r>
              <a:rPr lang="en-US" smtClean="0"/>
              <a:t>Matthias Gazzari,</a:t>
            </a:r>
          </a:p>
          <a:p>
            <a:pPr algn="l"/>
            <a:r>
              <a:rPr lang="en-US" smtClean="0"/>
              <a:t>Nicolas Himmelmann,</a:t>
            </a:r>
          </a:p>
          <a:p>
            <a:pPr algn="l"/>
            <a:r>
              <a:rPr lang="en-US" smtClean="0"/>
              <a:t>Puria Izady,</a:t>
            </a:r>
          </a:p>
          <a:p>
            <a:pPr algn="l"/>
            <a:r>
              <a:rPr lang="en-US" smtClean="0"/>
              <a:t>Philipp Joncyk,</a:t>
            </a:r>
          </a:p>
          <a:p>
            <a:pPr algn="l"/>
            <a:r>
              <a:rPr lang="en-US" smtClean="0"/>
              <a:t>Roland Kluge,</a:t>
            </a:r>
          </a:p>
          <a:p>
            <a:pPr algn="l"/>
            <a:r>
              <a:rPr lang="en-US" smtClean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Bildnachweis und </a:t>
            </a:r>
            <a:r>
              <a:rPr lang="de-DE" noProof="0" dirty="0" err="1" smtClean="0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Titelbild "Organisatorisches" (Papierstapel)</a:t>
            </a:r>
            <a:r>
              <a:rPr lang="de-DE" noProof="0" dirty="0" smtClean="0"/>
              <a:t>: CC BY-SA 3.0,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Jonathan Joseph </a:t>
            </a:r>
            <a:r>
              <a:rPr lang="de-DE" noProof="0" dirty="0" err="1" smtClean="0"/>
              <a:t>Bondhus</a:t>
            </a:r>
            <a:r>
              <a:rPr lang="de-DE" noProof="0" dirty="0" smtClean="0"/>
              <a:t> on Wiki </a:t>
            </a:r>
            <a:r>
              <a:rPr lang="de-DE" noProof="0" dirty="0" err="1" smtClean="0"/>
              <a:t>Commons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2"/>
              </a:rPr>
              <a:t>https://commons.wikimedia.org/wiki/Paper#/media/File:Stack_of_Copy_Paper.jpg</a:t>
            </a:r>
            <a:endParaRPr lang="de-DE" noProof="0" dirty="0" smtClean="0"/>
          </a:p>
          <a:p>
            <a:r>
              <a:rPr lang="de-DE" b="1" noProof="0" dirty="0" smtClean="0"/>
              <a:t>Lächelndes Fragezeichen</a:t>
            </a:r>
            <a:r>
              <a:rPr lang="de-DE" noProof="0" dirty="0" smtClean="0"/>
              <a:t>: "</a:t>
            </a:r>
            <a:r>
              <a:rPr lang="de-DE" noProof="0" dirty="0" err="1" smtClean="0"/>
              <a:t>attribution</a:t>
            </a:r>
            <a:r>
              <a:rPr lang="de-DE" noProof="0" dirty="0" smtClean="0"/>
              <a:t>", </a:t>
            </a:r>
            <a:r>
              <a:rPr lang="de-DE" noProof="0" dirty="0" err="1" smtClean="0"/>
              <a:t>by</a:t>
            </a:r>
            <a:r>
              <a:rPr lang="de-DE" noProof="0" dirty="0" smtClean="0"/>
              <a:t> </a:t>
            </a:r>
            <a:r>
              <a:rPr lang="de-DE" noProof="0" dirty="0" err="1" smtClean="0"/>
              <a:t>katieyunholmes</a:t>
            </a:r>
            <a:r>
              <a:rPr lang="de-DE" noProof="0" dirty="0" smtClean="0"/>
              <a:t>: </a:t>
            </a:r>
            <a:r>
              <a:rPr lang="de-DE" noProof="0" dirty="0" err="1" smtClean="0"/>
              <a:t>smiley</a:t>
            </a:r>
            <a:r>
              <a:rPr lang="de-DE" noProof="0" dirty="0" smtClean="0"/>
              <a:t> </a:t>
            </a:r>
            <a:r>
              <a:rPr lang="de-DE" noProof="0" dirty="0" err="1" smtClean="0"/>
              <a:t>face</a:t>
            </a:r>
            <a:r>
              <a:rPr lang="de-DE" noProof="0" dirty="0" smtClean="0"/>
              <a:t> </a:t>
            </a:r>
            <a:r>
              <a:rPr lang="de-DE" noProof="0" dirty="0" err="1" smtClean="0"/>
              <a:t>clip</a:t>
            </a:r>
            <a:r>
              <a:rPr lang="de-DE" noProof="0" dirty="0" smtClean="0"/>
              <a:t> </a:t>
            </a:r>
            <a:r>
              <a:rPr lang="de-DE" noProof="0" dirty="0" err="1" smtClean="0"/>
              <a:t>art</a:t>
            </a:r>
            <a:r>
              <a:rPr lang="de-DE" noProof="0" dirty="0" smtClean="0"/>
              <a:t> </a:t>
            </a:r>
            <a:r>
              <a:rPr lang="de-DE" noProof="0" dirty="0" err="1" smtClean="0"/>
              <a:t>animated</a:t>
            </a:r>
            <a:r>
              <a:rPr lang="de-DE" noProof="0" dirty="0" smtClean="0"/>
              <a:t>, URL: </a:t>
            </a:r>
            <a:r>
              <a:rPr lang="de-DE" noProof="0" dirty="0" smtClean="0">
                <a:hlinkClick r:id="rId3"/>
              </a:rPr>
              <a:t>http://cliparts.co/clipart/2613703</a:t>
            </a:r>
            <a:endParaRPr lang="de-DE" noProof="0" dirty="0" smtClean="0"/>
          </a:p>
          <a:p>
            <a:r>
              <a:rPr lang="de-DE" b="1" noProof="0" dirty="0" smtClean="0"/>
              <a:t>Fotos des Experimentierboards</a:t>
            </a:r>
            <a:r>
              <a:rPr lang="de-DE" noProof="0" dirty="0" smtClean="0"/>
              <a:t>: CC BY-SA 3.0</a:t>
            </a:r>
            <a:r>
              <a:rPr lang="de-DE" noProof="0" smtClean="0"/>
              <a:t>, </a:t>
            </a:r>
            <a:r>
              <a:rPr lang="de-DE" smtClean="0"/>
              <a:t>Roland Kluge 2017, </a:t>
            </a:r>
            <a:r>
              <a:rPr lang="de-DE" noProof="0" smtClean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smtClean="0"/>
              <a:t>Laufendes Beispiel:</a:t>
            </a:r>
            <a:br>
              <a:rPr lang="de-DE" altLang="de-DE" dirty="0" smtClean="0"/>
            </a:br>
            <a:r>
              <a:rPr lang="de-DE" altLang="de-DE" dirty="0" smtClean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Klasse und abstrakte Klasse</a:t>
            </a:r>
            <a:endParaRPr lang="de-DE" dirty="0"/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smtClean="0"/>
              <a:t>Assoziation mit Rollenname und Multiplizität </a:t>
            </a:r>
            <a:r>
              <a:rPr lang="de-DE" smtClean="0"/>
              <a:t>und String-Attribut </a:t>
            </a:r>
            <a:r>
              <a:rPr lang="de-DE" dirty="0" smtClean="0"/>
              <a:t>von Person</a:t>
            </a:r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mtClean="0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Legende</a:t>
            </a:r>
            <a:endParaRPr lang="de-DE" b="1" dirty="0"/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Klassendiagramm</a:t>
            </a:r>
            <a:endParaRPr lang="de-DE" b="1" dirty="0"/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 smtClean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  <a:endParaRPr lang="de-DE" altLang="de-DE" sz="1600" b="0">
                <a:solidFill>
                  <a:schemeClr val="bg1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 smtClean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0244" name="Textfeld 4"/>
          <p:cNvSpPr txBox="1">
            <a:spLocks noChangeArrowheads="1"/>
          </p:cNvSpPr>
          <p:nvPr/>
        </p:nvSpPr>
        <p:spPr bwMode="auto">
          <a:xfrm>
            <a:off x="395288" y="1916113"/>
            <a:ext cx="5256832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Was ist der Unterschied zwischen </a:t>
            </a:r>
            <a:r>
              <a:rPr lang="de-DE" altLang="de-DE" sz="1800" smtClean="0"/>
              <a:t>Funktion</a:t>
            </a:r>
            <a:r>
              <a:rPr lang="de-DE" altLang="de-DE" sz="1800" b="0" smtClean="0"/>
              <a:t> und </a:t>
            </a:r>
            <a:r>
              <a:rPr lang="de-DE" altLang="de-DE" sz="1800" smtClean="0"/>
              <a:t>Methode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implementiert man </a:t>
            </a:r>
            <a:r>
              <a:rPr lang="de-DE" altLang="de-DE" sz="1800" smtClean="0"/>
              <a:t>Funktionen</a:t>
            </a:r>
            <a:r>
              <a:rPr lang="de-DE" altLang="de-DE" sz="1800" b="0" smtClean="0"/>
              <a:t> in Java?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Ist es sinnvoll, die </a:t>
            </a:r>
            <a:r>
              <a:rPr lang="de-DE" altLang="de-DE" sz="1800"/>
              <a:t>Paketstruktur</a:t>
            </a:r>
            <a:r>
              <a:rPr lang="de-DE" altLang="de-DE" sz="1800" b="0"/>
              <a:t> an die </a:t>
            </a:r>
            <a:r>
              <a:rPr lang="de-DE" altLang="de-DE" sz="1800"/>
              <a:t>Verzeichnisstruktur</a:t>
            </a:r>
            <a:r>
              <a:rPr lang="de-DE" altLang="de-DE" sz="1800" b="0"/>
              <a:t> zu binden?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Darf man in Java </a:t>
            </a:r>
            <a:r>
              <a:rPr lang="de-DE" altLang="de-DE" sz="1800"/>
              <a:t>mehrere Klassen in einer Datei </a:t>
            </a:r>
            <a:r>
              <a:rPr lang="de-DE" altLang="de-DE" sz="1800" b="0"/>
              <a:t>implementieren</a:t>
            </a:r>
            <a:r>
              <a:rPr lang="de-DE" altLang="de-DE" sz="1800" b="0" smtClean="0"/>
              <a:t>?</a:t>
            </a:r>
            <a:endParaRPr lang="de-DE" altLang="de-DE" sz="18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5652120" y="2708919"/>
            <a:ext cx="2794000" cy="519501"/>
          </a:xfrm>
          <a:prstGeom prst="wedgeRoundRectCallout">
            <a:avLst>
              <a:gd name="adj1" fmla="val 26105"/>
              <a:gd name="adj2" fmla="val 1647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Hier seid Ihr gefragt! </a:t>
            </a:r>
            <a:r>
              <a:rPr lang="de-DE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4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Building.hpp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 smtClean="0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 smtClean="0">
                <a:solidFill>
                  <a:schemeClr val="bg1"/>
                </a:solidFill>
              </a:rPr>
              <a:t>(nicht Methoden</a:t>
            </a:r>
            <a:r>
              <a:rPr lang="de-DE">
                <a:solidFill>
                  <a:schemeClr val="bg1"/>
                </a:solidFill>
              </a:rPr>
              <a:t>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Mehrere Klassen</a:t>
            </a:r>
            <a:r>
              <a:rPr lang="de-DE">
                <a:solidFill>
                  <a:schemeClr val="bg1"/>
                </a:solidFill>
              </a:rPr>
              <a:t> können flexibel in Header/Implementierungsdateien kombiniert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 smtClean="0"/>
              <a:t>Header</a:t>
            </a:r>
            <a:r>
              <a:rPr lang="de-DE" altLang="de-DE" noProof="0" dirty="0" smtClean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3F7F5F"/>
                </a:solidFill>
                <a:latin typeface="Consolas" pitchFamily="49" charset="0"/>
              </a:rPr>
              <a:t>/*</a:t>
            </a:r>
            <a:endParaRPr lang="de-DE" altLang="de-DE" sz="12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</a:t>
            </a:r>
            <a:r>
              <a:rPr lang="de-DE" smtClean="0">
                <a:solidFill>
                  <a:schemeClr val="bg1"/>
                </a:solidFill>
              </a:rPr>
              <a:t>Java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 smtClean="0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 smtClean="0">
                <a:solidFill>
                  <a:schemeClr val="bg1"/>
                </a:solidFill>
              </a:rPr>
              <a:t>	</a:t>
            </a:r>
            <a:r>
              <a:rPr lang="de-DE" err="1" smtClean="0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</a:t>
            </a:r>
            <a:r>
              <a:rPr lang="de-DE" smtClean="0">
                <a:solidFill>
                  <a:schemeClr val="bg1"/>
                </a:solidFill>
              </a:rPr>
              <a:t>Java: </a:t>
            </a:r>
            <a:endParaRPr lang="de-DE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 smtClean="0">
                <a:solidFill>
                  <a:schemeClr val="bg1"/>
                </a:solidFill>
              </a:rPr>
              <a:t>für Bibliotheken ("System")</a:t>
            </a:r>
            <a:r>
              <a:rPr lang="de-DE">
                <a:solidFill>
                  <a:schemeClr val="bg1"/>
                </a:solidFill>
              </a:rPr>
              <a:t/>
            </a:r>
            <a:br>
              <a:rPr lang="de-DE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 smtClean="0">
                <a:solidFill>
                  <a:schemeClr val="bg1"/>
                </a:solidFill>
              </a:rPr>
              <a:t>für </a:t>
            </a:r>
            <a:r>
              <a:rPr lang="de-DE">
                <a:solidFill>
                  <a:schemeClr val="bg1"/>
                </a:solidFill>
              </a:rPr>
              <a:t>eigenen </a:t>
            </a:r>
            <a:r>
              <a:rPr lang="de-DE" smtClean="0">
                <a:solidFill>
                  <a:schemeClr val="bg1"/>
                </a:solidFill>
              </a:rPr>
              <a:t>Code ("Projekt")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Definition </a:t>
            </a:r>
            <a:r>
              <a:rPr lang="de-DE" smtClean="0">
                <a:solidFill>
                  <a:schemeClr val="bg1"/>
                </a:solidFill>
              </a:rPr>
              <a:t>der Klasse mit </a:t>
            </a:r>
            <a:r>
              <a:rPr lang="de-DE" b="1" smtClean="0">
                <a:solidFill>
                  <a:schemeClr val="bg1"/>
                </a:solidFill>
              </a:rPr>
              <a:t>Deklaration </a:t>
            </a:r>
            <a:r>
              <a:rPr lang="de-DE" smtClean="0">
                <a:solidFill>
                  <a:schemeClr val="bg1"/>
                </a:solidFill>
              </a:rPr>
              <a:t>der Methoden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"Members" = Methoden + Attribute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smtClean="0"/>
              <a:t>Vortragsteil</a:t>
            </a:r>
            <a:r>
              <a:rPr lang="de-DE" sz="2200" noProof="0" dirty="0" smtClean="0"/>
              <a:t>	vermittelt 	</a:t>
            </a:r>
            <a:r>
              <a:rPr lang="de-DE" sz="2200" b="1" noProof="0" dirty="0" smtClean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 smtClean="0"/>
              <a:t>Übung</a:t>
            </a:r>
            <a:r>
              <a:rPr lang="de-DE" sz="2200" noProof="0" dirty="0" smtClean="0"/>
              <a:t> 	vermittelt 	</a:t>
            </a:r>
            <a:r>
              <a:rPr lang="de-DE" sz="2200" b="1" noProof="0" dirty="0" smtClean="0"/>
              <a:t>praktische Kenntnisse</a:t>
            </a:r>
            <a:r>
              <a:rPr lang="de-DE" sz="2200" noProof="0" dirty="0" smtClean="0"/>
              <a:t/>
            </a:r>
            <a:br>
              <a:rPr lang="de-DE" sz="2200" noProof="0" dirty="0" smtClean="0"/>
            </a:br>
            <a:r>
              <a:rPr lang="de-DE" sz="2200" noProof="0" dirty="0" smtClean="0"/>
              <a:t/>
            </a:r>
            <a:br>
              <a:rPr lang="de-DE" sz="2200" noProof="0" dirty="0" smtClean="0"/>
            </a:br>
            <a:endParaRPr lang="de-DE" sz="2200" noProof="0" dirty="0" smtClean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 smtClean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 smtClean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 smtClean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 smtClean="0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building with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floors</a:t>
            </a:r>
            <a:r>
              <a:rPr lang="en-US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en-US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2A00FF"/>
                </a:solidFill>
                <a:latin typeface="Consolas" pitchFamily="49" charset="0"/>
              </a:rPr>
              <a:t>..."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Header und </a:t>
            </a:r>
            <a:r>
              <a:rPr lang="de-DE" altLang="de-DE" u="sng" noProof="0" dirty="0" smtClean="0"/>
              <a:t>Implementierungs</a:t>
            </a:r>
            <a:r>
              <a:rPr lang="de-DE" altLang="de-DE" noProof="0" dirty="0" smtClean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</a:rPr>
              <a:t>Using</a:t>
            </a:r>
            <a:r>
              <a:rPr lang="de-DE" b="1" smtClean="0">
                <a:solidFill>
                  <a:schemeClr val="bg1"/>
                </a:solidFill>
              </a:rPr>
              <a:t>-Befehle</a:t>
            </a:r>
            <a:r>
              <a:rPr lang="de-DE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sind wie statische Imports in </a:t>
            </a:r>
            <a:r>
              <a:rPr lang="de-DE" smtClean="0">
                <a:solidFill>
                  <a:schemeClr val="bg1"/>
                </a:solidFill>
              </a:rPr>
              <a:t>Java (</a:t>
            </a:r>
            <a:r>
              <a:rPr lang="de-DE" i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 statt </a:t>
            </a:r>
            <a:r>
              <a:rPr lang="de-DE" i="1" err="1" smtClean="0">
                <a:solidFill>
                  <a:schemeClr val="bg1"/>
                </a:solidFill>
              </a:rPr>
              <a:t>std</a:t>
            </a:r>
            <a:r>
              <a:rPr lang="de-DE" i="1" smtClean="0">
                <a:solidFill>
                  <a:schemeClr val="bg1"/>
                </a:solidFill>
              </a:rPr>
              <a:t>::</a:t>
            </a:r>
            <a:r>
              <a:rPr lang="de-DE" i="1" err="1" smtClean="0">
                <a:solidFill>
                  <a:schemeClr val="bg1"/>
                </a:solidFill>
              </a:rPr>
              <a:t>cout</a:t>
            </a:r>
            <a:r>
              <a:rPr lang="de-DE" smtClean="0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VORSICHT</a:t>
            </a:r>
            <a:r>
              <a:rPr lang="de-DE" smtClean="0">
                <a:solidFill>
                  <a:schemeClr val="bg1"/>
                </a:solidFill>
              </a:rPr>
              <a:t>: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mtClean="0">
                <a:solidFill>
                  <a:schemeClr val="bg1"/>
                </a:solidFill>
              </a:rPr>
              <a:t>'s sollten stets hinter den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 smtClean="0">
                <a:solidFill>
                  <a:schemeClr val="bg1"/>
                </a:solidFill>
              </a:rPr>
              <a:t> auftreten.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Header-Datei</a:t>
            </a:r>
            <a:r>
              <a:rPr lang="de-DE">
                <a:solidFill>
                  <a:schemeClr val="bg1"/>
                </a:solidFill>
              </a:rPr>
              <a:t> wird </a:t>
            </a:r>
            <a:r>
              <a:rPr lang="de-DE" smtClean="0">
                <a:solidFill>
                  <a:schemeClr val="bg1"/>
                </a:solidFill>
              </a:rPr>
              <a:t>eingebunden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("exakte" Einfügung)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468312" y="1987550"/>
            <a:ext cx="5183807" cy="13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Warum ist die </a:t>
            </a:r>
            <a:r>
              <a:rPr lang="de-DE" altLang="de-DE" sz="1800" b="0"/>
              <a:t>Trennung in Header- und </a:t>
            </a:r>
            <a:r>
              <a:rPr lang="de-DE" altLang="de-DE" sz="1800" b="0" smtClean="0"/>
              <a:t>Implementierungsdateien </a:t>
            </a:r>
            <a:r>
              <a:rPr lang="de-DE" altLang="de-DE" sz="1800" smtClean="0"/>
              <a:t>hilfreich</a:t>
            </a:r>
            <a:r>
              <a:rPr lang="de-DE" altLang="de-DE" sz="1800" b="0"/>
              <a:t>?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Warum ist die Trennung in Header- und Implementierungsdateien </a:t>
            </a:r>
            <a:r>
              <a:rPr lang="de-DE" altLang="de-DE" sz="1800" smtClean="0"/>
              <a:t>eine Fehlerquelle</a:t>
            </a:r>
            <a:r>
              <a:rPr lang="de-DE" altLang="de-DE" sz="1800" b="0" smtClean="0"/>
              <a:t>? 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31266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smtClean="0"/>
                <a:t>Compile Time</a:t>
              </a:r>
              <a:endParaRPr lang="en-US" sz="1400" kern="120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Drei aufeinander aufbauende Phasen </a:t>
            </a:r>
            <a:r>
              <a:rPr lang="en-US" b="1" smtClean="0"/>
              <a:t>von Quellcode zur Ausführung</a:t>
            </a:r>
          </a:p>
          <a:p>
            <a:r>
              <a:rPr lang="en-US" b="1" smtClean="0"/>
              <a:t>Compile Time</a:t>
            </a:r>
          </a:p>
          <a:p>
            <a:pPr lvl="1"/>
            <a:r>
              <a:rPr lang="en-US" smtClean="0"/>
              <a:t>Übersetzung einzelner Einheiten (Dateien) in Objektcode (.java </a:t>
            </a:r>
            <a:r>
              <a:rPr lang="en-US" smtClean="0">
                <a:sym typeface="Wingdings" panose="05000000000000000000" pitchFamily="2" charset="2"/>
              </a:rPr>
              <a:t> .class, </a:t>
            </a:r>
            <a:r>
              <a:rPr lang="en-US" smtClean="0"/>
              <a:t>.c/.cpp</a:t>
            </a:r>
            <a:r>
              <a:rPr lang="en-US" smtClean="0">
                <a:sym typeface="Wingdings" panose="05000000000000000000" pitchFamily="2" charset="2"/>
              </a:rPr>
              <a:t>.o)</a:t>
            </a:r>
            <a:endParaRPr lang="en-US" smtClean="0"/>
          </a:p>
          <a:p>
            <a:pPr lvl="1"/>
            <a:r>
              <a:rPr lang="en-US" smtClean="0"/>
              <a:t>Alle verwendenten Namen müssen in einer Einheit deklariert, aber nicht definiert sein.</a:t>
            </a:r>
          </a:p>
          <a:p>
            <a:r>
              <a:rPr lang="en-US" b="1" smtClean="0"/>
              <a:t>Link Time</a:t>
            </a:r>
          </a:p>
          <a:p>
            <a:pPr lvl="1"/>
            <a:r>
              <a:rPr lang="en-US" smtClean="0"/>
              <a:t>Auflösung von Abhängigkeiten ("externe Symbole") zwischen den Object Files</a:t>
            </a:r>
          </a:p>
          <a:p>
            <a:pPr lvl="1"/>
            <a:r>
              <a:rPr lang="en-US" smtClean="0"/>
              <a:t>C++: Zu jedem verwendeten Namen muss es (genau) eine Definition geben.</a:t>
            </a:r>
          </a:p>
          <a:p>
            <a:r>
              <a:rPr lang="en-US" b="1" smtClean="0"/>
              <a:t>Load Time</a:t>
            </a:r>
          </a:p>
          <a:p>
            <a:pPr lvl="1"/>
            <a:r>
              <a:rPr lang="en-US" smtClean="0"/>
              <a:t>Vorbereitung und Start der Programmausführung durch das Betriebsystem</a:t>
            </a:r>
          </a:p>
          <a:p>
            <a:pPr lvl="1"/>
            <a:r>
              <a:rPr lang="de-DE" smtClean="0"/>
              <a:t>Speicherbereich zuordnen, dyn. Abhängigkeiten laden, Ausführung von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smtClean="0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Compile, Link, Load Time</a:t>
            </a:r>
            <a:endParaRPr lang="en-US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</a:t>
            </a:r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java Main.class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nimBg="1"/>
      <p:bldP spid="17418" grpId="0" animBg="1"/>
      <p:bldP spid="17420" grpId="0" animBg="1"/>
      <p:bldP spid="8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Objektcode</a:t>
                  </a:r>
                  <a:r>
                    <a:rPr lang="de-DE" altLang="de-DE" sz="1800" b="0" smtClean="0"/>
                    <a:t> 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  <a:endParaRPr lang="de-DE" altLang="de-DE" sz="1800" b="0"/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Building.cpp *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 smtClean="0">
                <a:solidFill>
                  <a:schemeClr val="bg1"/>
                </a:solidFill>
                <a:latin typeface="Courier" pitchFamily="49" charset="0"/>
              </a:rPr>
              <a:t>Building.o</a:t>
            </a:r>
            <a:endParaRPr lang="de-DE" sz="1400" b="1">
              <a:solidFill>
                <a:schemeClr val="bg1"/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  <a:ex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smtClean="0"/>
                  <a:t>Maschinencode</a:t>
                </a:r>
                <a:r>
                  <a:rPr lang="de-DE" altLang="de-DE" sz="1800" b="0" smtClean="0"/>
                  <a:t> </a:t>
                </a:r>
                <a:r>
                  <a:rPr lang="de-DE" altLang="de-DE" sz="1800" b="0"/>
                  <a:t>(</a:t>
                </a:r>
                <a:r>
                  <a:rPr lang="de-DE" altLang="de-DE" sz="1800" b="0" smtClean="0"/>
                  <a:t>main.exe,</a:t>
                </a:r>
                <a:br>
                  <a:rPr lang="de-DE" altLang="de-DE" sz="1800" b="0" smtClean="0"/>
                </a:br>
                <a:r>
                  <a:rPr lang="de-DE" altLang="de-DE" sz="1800" b="0" smtClean="0"/>
                  <a:t>mylib.dll, </a:t>
                </a:r>
                <a:r>
                  <a:rPr lang="de-DE" altLang="de-DE" sz="1800" b="0" err="1" smtClean="0"/>
                  <a:t>mylib.a</a:t>
                </a:r>
                <a:r>
                  <a:rPr lang="de-DE" altLang="de-DE" sz="1800" b="0" i="1" smtClean="0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 smtClean="0"/>
                    <a:t>(</a:t>
                  </a:r>
                  <a:r>
                    <a:rPr lang="de-DE" altLang="de-DE" sz="1800" b="0" i="1" smtClean="0"/>
                    <a:t>*.o</a:t>
                  </a:r>
                  <a:r>
                    <a:rPr lang="de-DE" altLang="de-DE" sz="1800" b="0" smtClean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smtClean="0"/>
                    <a:t>Bibliotheken</a:t>
                  </a:r>
                  <a:r>
                    <a:rPr lang="de-DE" altLang="de-DE" sz="1800" b="0" smtClean="0"/>
                    <a:t/>
                  </a:r>
                  <a:br>
                    <a:rPr lang="de-DE" altLang="de-DE" sz="1800" b="0" smtClean="0"/>
                  </a:br>
                  <a:r>
                    <a:rPr lang="de-DE" altLang="de-DE" sz="1800" b="0" smtClean="0"/>
                    <a:t>(*.</a:t>
                  </a:r>
                  <a:r>
                    <a:rPr lang="de-DE" altLang="de-DE" sz="1800" b="0" err="1" smtClean="0"/>
                    <a:t>dll</a:t>
                  </a:r>
                  <a:r>
                    <a:rPr lang="de-DE" altLang="de-DE" sz="1800" b="0" smtClean="0"/>
                    <a:t>, *.a, *.so)</a:t>
                  </a:r>
                  <a:endParaRPr lang="de-DE" altLang="de-DE" sz="1800" b="0"/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Java </a:t>
            </a:r>
            <a:r>
              <a:rPr lang="de-DE" noProof="0" dirty="0" smtClean="0"/>
              <a:t>vs. C</a:t>
            </a:r>
            <a:r>
              <a:rPr lang="de-DE" noProof="0" smtClean="0"/>
              <a:t>++: </a:t>
            </a:r>
            <a:br>
              <a:rPr lang="de-DE" noProof="0" smtClean="0"/>
            </a:br>
            <a:r>
              <a:rPr lang="de-DE" noProof="0" smtClean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 smtClean="0"/>
              <a:t>Plattformunabhängigkeit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"Binary" kann "überall" verwendet werden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run</a:t>
            </a:r>
            <a:r>
              <a:rPr lang="de-DE" noProof="0" dirty="0" smtClean="0"/>
              <a:t> </a:t>
            </a:r>
            <a:r>
              <a:rPr lang="de-DE" noProof="0" dirty="0" err="1" smtClean="0"/>
              <a:t>anywhere</a:t>
            </a:r>
            <a:r>
              <a:rPr lang="de-DE" noProof="0" dirty="0" smtClean="0"/>
              <a:t>"). Achtung bei Pfad-/Dateinamen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Muss neu kompiliert werden, Standardbibliothek/STL/</a:t>
            </a:r>
            <a:r>
              <a:rPr lang="de-DE" noProof="0" dirty="0" err="1" smtClean="0"/>
              <a:t>Boost</a:t>
            </a:r>
            <a:r>
              <a:rPr lang="de-DE" noProof="0" dirty="0" smtClean="0"/>
              <a:t> stellen sicher, dass nur minimale Plattformabhängigkeiten bestehen ("Write </a:t>
            </a:r>
            <a:r>
              <a:rPr lang="de-DE" noProof="0" dirty="0" err="1" smtClean="0"/>
              <a:t>once</a:t>
            </a:r>
            <a:r>
              <a:rPr lang="de-DE" noProof="0" dirty="0" smtClean="0"/>
              <a:t>, 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 </a:t>
            </a:r>
            <a:r>
              <a:rPr lang="de-DE" noProof="0" err="1" smtClean="0"/>
              <a:t>anywhere</a:t>
            </a:r>
            <a:r>
              <a:rPr lang="de-DE" noProof="0" smtClean="0"/>
              <a:t>")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Geschwindigkeit</a:t>
            </a:r>
            <a:r>
              <a:rPr lang="de-DE" noProof="0" dirty="0" smtClean="0"/>
              <a:t>?</a:t>
            </a:r>
          </a:p>
          <a:p>
            <a:pPr lvl="1"/>
            <a:r>
              <a:rPr lang="de-DE" noProof="0" dirty="0" smtClean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(sozusagen) interpretiert, aber mit Just-in-Time </a:t>
            </a:r>
            <a:r>
              <a:rPr lang="de-DE" noProof="0" dirty="0" err="1" smtClean="0"/>
              <a:t>Compilation</a:t>
            </a:r>
            <a:endParaRPr lang="de-DE" noProof="0" dirty="0" smtClean="0"/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deutlich größerer Sprachumfang, schwieriger zu meistern</a:t>
            </a:r>
          </a:p>
          <a:p>
            <a:pPr lvl="1"/>
            <a:r>
              <a:rPr lang="de-DE" noProof="0" dirty="0" smtClean="0"/>
              <a:t>Spannendes Paper von Google: </a:t>
            </a:r>
            <a:r>
              <a:rPr lang="de-DE" noProof="0" dirty="0" smtClean="0">
                <a:hlinkClick r:id="rId3"/>
              </a:rPr>
              <a:t>https://</a:t>
            </a:r>
            <a:r>
              <a:rPr lang="de-DE" noProof="0" smtClean="0">
                <a:hlinkClick r:id="rId3"/>
              </a:rPr>
              <a:t>research.google.com/pubs/pub37122.html</a:t>
            </a:r>
            <a:r>
              <a:rPr lang="de-DE" noProof="0" smtClean="0"/>
              <a:t> </a:t>
            </a:r>
          </a:p>
          <a:p>
            <a:pPr lvl="1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Sicherheit</a:t>
            </a:r>
            <a:r>
              <a:rPr lang="de-DE" noProof="0" dirty="0" smtClean="0"/>
              <a:t>?</a:t>
            </a:r>
          </a:p>
          <a:p>
            <a:pPr lvl="1"/>
            <a:r>
              <a:rPr lang="de-DE" b="1" noProof="0" dirty="0" smtClean="0"/>
              <a:t>Java</a:t>
            </a:r>
            <a:r>
              <a:rPr lang="de-DE" noProof="0" dirty="0" smtClean="0"/>
              <a:t>: Angriffe über Schwächen in der JVM möglich</a:t>
            </a:r>
          </a:p>
          <a:p>
            <a:pPr lvl="1"/>
            <a:r>
              <a:rPr lang="de-DE" b="1" noProof="0" dirty="0" smtClean="0"/>
              <a:t>C++</a:t>
            </a:r>
            <a:r>
              <a:rPr lang="de-DE" noProof="0" dirty="0" smtClean="0"/>
              <a:t>: Zahlreiche Angriffe über Speicherüberläufe (Stichwort: Nullterminierung)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Statisches und dynamisches Linken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Statisches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Static</a:t>
            </a:r>
            <a:r>
              <a:rPr lang="de-DE" sz="1600" b="0" noProof="0" dirty="0" smtClean="0"/>
              <a:t> Libraries und 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Archives)</a:t>
            </a:r>
            <a:endParaRPr lang="de-DE" sz="1600" b="0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 smtClean="0"/>
              <a:t>Bibliothek muss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"Kopie" der Bibliothek wird im </a:t>
            </a:r>
            <a:r>
              <a:rPr lang="de-DE" sz="2000" noProof="0" dirty="0" err="1" smtClean="0"/>
              <a:t>Compilat</a:t>
            </a:r>
            <a:r>
              <a:rPr lang="de-DE" sz="2000" noProof="0" dirty="0" smtClean="0"/>
              <a:t> (</a:t>
            </a:r>
            <a:r>
              <a:rPr lang="de-DE" sz="2000" i="1" noProof="0" dirty="0" smtClean="0"/>
              <a:t>main.exe</a:t>
            </a:r>
            <a:r>
              <a:rPr lang="de-DE" sz="2000" noProof="0" dirty="0" smtClean="0"/>
              <a:t>) abgelegt.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noProof="0" dirty="0" smtClean="0"/>
              <a:t>Unterschied zwischen SL und SA eher klein</a:t>
            </a:r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/>
            </a:r>
            <a:br>
              <a:rPr lang="de-DE" sz="2000" noProof="0" dirty="0" smtClean="0">
                <a:sym typeface="Wingdings" panose="05000000000000000000" pitchFamily="2" charset="2"/>
              </a:rPr>
            </a:br>
            <a:r>
              <a:rPr lang="de-DE" sz="2000" noProof="0" dirty="0" smtClean="0">
                <a:sym typeface="Wingdings" panose="05000000000000000000" pitchFamily="2" charset="2"/>
              </a:rPr>
              <a:t> 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 smtClean="0">
                <a:sym typeface="Wingdings" panose="05000000000000000000" pitchFamily="2" charset="2"/>
              </a:rPr>
              <a:t>standalone</a:t>
            </a:r>
            <a:r>
              <a:rPr lang="de-DE" sz="2000" noProof="0" dirty="0" smtClean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 smtClean="0">
                <a:sym typeface="Wingdings" panose="05000000000000000000" pitchFamily="2" charset="2"/>
              </a:rPr>
              <a:t>größer</a:t>
            </a:r>
            <a:r>
              <a:rPr lang="de-DE" sz="2000" noProof="0" dirty="0" smtClean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 smtClean="0"/>
              <a:t>Dynamisches Linken</a:t>
            </a:r>
          </a:p>
          <a:p>
            <a:pPr algn="ctr"/>
            <a:r>
              <a:rPr lang="de-DE" sz="1600" b="0" noProof="0" dirty="0" smtClean="0"/>
              <a:t>(</a:t>
            </a:r>
            <a:r>
              <a:rPr lang="de-DE" sz="1600" b="0" noProof="0" dirty="0" err="1" smtClean="0"/>
              <a:t>Shared</a:t>
            </a:r>
            <a:r>
              <a:rPr lang="de-DE" sz="1600" b="0" noProof="0" dirty="0" smtClean="0"/>
              <a:t> Objects und DLLs)</a:t>
            </a:r>
            <a:endParaRPr lang="de-DE" sz="1600" b="0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 smtClean="0"/>
              <a:t>Shared</a:t>
            </a:r>
            <a:r>
              <a:rPr lang="de-DE" sz="2000" i="1" noProof="0" dirty="0" smtClean="0"/>
              <a:t> Objects </a:t>
            </a:r>
            <a:r>
              <a:rPr lang="de-DE" sz="2000" noProof="0" dirty="0" smtClean="0"/>
              <a:t>müssen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vorhanden sein.</a:t>
            </a:r>
            <a:br>
              <a:rPr lang="de-DE" sz="2000" noProof="0" dirty="0" smtClean="0"/>
            </a:br>
            <a:endParaRPr lang="de-DE" sz="2000" noProof="0" dirty="0" smtClean="0"/>
          </a:p>
          <a:p>
            <a:r>
              <a:rPr lang="de-DE" sz="2000" i="1" noProof="0" dirty="0" smtClean="0"/>
              <a:t>DLLs </a:t>
            </a:r>
            <a:r>
              <a:rPr lang="de-DE" sz="2000" noProof="0" dirty="0" smtClean="0"/>
              <a:t>müssen </a:t>
            </a:r>
            <a:r>
              <a:rPr lang="de-DE" sz="2000" b="1" noProof="0" dirty="0" smtClean="0"/>
              <a:t>nicht</a:t>
            </a:r>
            <a:r>
              <a:rPr lang="de-DE" sz="2000" noProof="0" dirty="0" smtClean="0"/>
              <a:t> zur </a:t>
            </a:r>
            <a:r>
              <a:rPr lang="de-DE" sz="2000" b="1" noProof="0" dirty="0" err="1" smtClean="0"/>
              <a:t>Linkzeit</a:t>
            </a:r>
            <a:r>
              <a:rPr lang="de-DE" sz="2000" noProof="0" dirty="0" smtClean="0"/>
              <a:t> und </a:t>
            </a:r>
            <a:r>
              <a:rPr lang="de-DE" sz="2000" b="1" noProof="0" dirty="0" smtClean="0"/>
              <a:t>nur beim konkreten Aufruf </a:t>
            </a:r>
            <a:r>
              <a:rPr lang="de-DE" sz="2000" noProof="0" dirty="0" smtClean="0"/>
              <a:t>zur </a:t>
            </a:r>
            <a:r>
              <a:rPr lang="de-DE" sz="2000" b="1" noProof="0" dirty="0" smtClean="0"/>
              <a:t>Laufzeit</a:t>
            </a:r>
            <a:r>
              <a:rPr lang="de-DE" sz="2000" noProof="0" dirty="0" smtClean="0"/>
              <a:t> </a:t>
            </a:r>
            <a:r>
              <a:rPr lang="de-DE" sz="2000" noProof="0" smtClean="0"/>
              <a:t>verfügbar sein (werden aber zur Linkzeit von einer LIB-Datei begleitet).</a:t>
            </a:r>
            <a:endParaRPr lang="de-DE" sz="2000" noProof="0" dirty="0" smtClean="0"/>
          </a:p>
          <a:p>
            <a:pPr marL="0" indent="0">
              <a:buNone/>
            </a:pPr>
            <a:r>
              <a:rPr lang="de-DE" sz="2000" noProof="0" dirty="0" smtClean="0">
                <a:sym typeface="Wingdings" panose="05000000000000000000" pitchFamily="2" charset="2"/>
              </a:rPr>
              <a:t></a:t>
            </a:r>
            <a:r>
              <a:rPr lang="de-DE" sz="2000" noProof="0" dirty="0" err="1" smtClean="0">
                <a:sym typeface="Wingdings" panose="05000000000000000000" pitchFamily="2" charset="2"/>
              </a:rPr>
              <a:t>Compilat</a:t>
            </a:r>
            <a:r>
              <a:rPr lang="de-DE" sz="2000" noProof="0" dirty="0" smtClean="0">
                <a:sym typeface="Wingdings" panose="05000000000000000000" pitchFamily="2" charset="2"/>
              </a:rPr>
              <a:t> ist "</a:t>
            </a:r>
            <a:r>
              <a:rPr lang="de-DE" sz="2000" b="1" noProof="0" dirty="0" smtClean="0">
                <a:sym typeface="Wingdings" panose="05000000000000000000" pitchFamily="2" charset="2"/>
              </a:rPr>
              <a:t>minimal</a:t>
            </a:r>
            <a:r>
              <a:rPr lang="de-DE" sz="2000" noProof="0" dirty="0" smtClean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 smtClean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Unterschiede </a:t>
            </a:r>
            <a:r>
              <a:rPr lang="de-DE" noProof="0" dirty="0" smtClean="0"/>
              <a:t>zwischen Java-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C/C++-</a:t>
            </a:r>
            <a:r>
              <a:rPr lang="de-DE" noProof="0" dirty="0" smtClean="0"/>
              <a:t>Compiler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Java-Code </a:t>
            </a:r>
            <a:r>
              <a:rPr lang="de-DE" b="1" noProof="0" dirty="0" smtClean="0">
                <a:sym typeface="Wingdings" panose="05000000000000000000" pitchFamily="2" charset="2"/>
              </a:rPr>
              <a:t> Java-Bytecode </a:t>
            </a:r>
            <a:r>
              <a:rPr lang="de-DE" noProof="0" dirty="0" smtClean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 smtClean="0">
                <a:sym typeface="Wingdings" panose="05000000000000000000" pitchFamily="2" charset="2"/>
              </a:rPr>
              <a:t>java</a:t>
            </a:r>
            <a:r>
              <a:rPr lang="de-DE" noProof="0" dirty="0" smtClean="0">
                <a:sym typeface="Wingdings" panose="05000000000000000000" pitchFamily="2" charset="2"/>
              </a:rPr>
              <a:t>- und .</a:t>
            </a:r>
            <a:r>
              <a:rPr lang="de-DE" noProof="0" dirty="0" err="1" smtClean="0">
                <a:sym typeface="Wingdings" panose="05000000000000000000" pitchFamily="2" charset="2"/>
              </a:rPr>
              <a:t>class</a:t>
            </a:r>
            <a:r>
              <a:rPr lang="de-DE" noProof="0" dirty="0" smtClean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 smtClean="0">
                <a:sym typeface="Wingdings" panose="05000000000000000000" pitchFamily="2" charset="2"/>
              </a:rPr>
              <a:t>Compilierung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Sprachumfang </a:t>
            </a:r>
            <a:r>
              <a:rPr lang="de-DE" b="1" noProof="0" dirty="0" smtClean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>
                <a:sym typeface="Wingdings" panose="05000000000000000000" pitchFamily="2" charset="2"/>
              </a:rPr>
              <a:t>Optimierungen</a:t>
            </a:r>
            <a:r>
              <a:rPr lang="de-DE" noProof="0" smtClean="0">
                <a:sym typeface="Wingdings" panose="05000000000000000000" pitchFamily="2" charset="2"/>
              </a:rPr>
              <a:t>: fast ausschließlich zur </a:t>
            </a:r>
            <a:r>
              <a:rPr lang="de-DE" b="1" noProof="0" smtClean="0">
                <a:sym typeface="Wingdings" panose="05000000000000000000" pitchFamily="2" charset="2"/>
              </a:rPr>
              <a:t>Laufzeit</a:t>
            </a:r>
            <a:r>
              <a:rPr lang="de-DE" noProof="0" smtClean="0">
                <a:sym typeface="Wingdings" panose="05000000000000000000" pitchFamily="2" charset="2"/>
              </a:rPr>
              <a:t> durch die JVM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Auflösung </a:t>
            </a:r>
            <a:r>
              <a:rPr lang="de-DE" b="1" noProof="0" dirty="0" smtClean="0">
                <a:sym typeface="Wingdings" panose="05000000000000000000" pitchFamily="2" charset="2"/>
              </a:rPr>
              <a:t>externer Abhängigkeiten </a:t>
            </a:r>
            <a:r>
              <a:rPr lang="de-DE" noProof="0" dirty="0" smtClean="0">
                <a:sym typeface="Wingdings" panose="05000000000000000000" pitchFamily="2" charset="2"/>
              </a:rPr>
              <a:t>über </a:t>
            </a:r>
            <a:r>
              <a:rPr lang="de-DE" noProof="0" smtClean="0">
                <a:sym typeface="Wingdings" panose="05000000000000000000" pitchFamily="2" charset="2"/>
              </a:rPr>
              <a:t>Java </a:t>
            </a:r>
            <a:r>
              <a:rPr lang="de-DE" b="1" noProof="0" smtClean="0">
                <a:sym typeface="Wingdings" panose="05000000000000000000" pitchFamily="2" charset="2"/>
              </a:rPr>
              <a:t>Classpath</a:t>
            </a:r>
            <a:r>
              <a:rPr lang="de-DE">
                <a:sym typeface="Wingdings" panose="05000000000000000000" pitchFamily="2" charset="2"/>
              </a:rPr>
              <a:t> </a:t>
            </a:r>
            <a:r>
              <a:rPr lang="de-DE" smtClean="0">
                <a:sym typeface="Wingdings" panose="05000000000000000000" pitchFamily="2" charset="2"/>
              </a:rPr>
              <a:t>(~ dyn. Linken)</a:t>
            </a:r>
            <a:endParaRPr lang="de-DE" noProof="0" dirty="0" smtClean="0"/>
          </a:p>
          <a:p>
            <a:pPr marL="0" indent="0">
              <a:buNone/>
            </a:pPr>
            <a:endParaRPr lang="de-DE" b="1" noProof="0" smtClean="0"/>
          </a:p>
          <a:p>
            <a:pPr marL="0" indent="0">
              <a:buNone/>
            </a:pPr>
            <a:r>
              <a:rPr lang="de-DE" b="1" noProof="0" smtClean="0"/>
              <a:t>C/C</a:t>
            </a:r>
            <a:r>
              <a:rPr lang="de-DE" b="1" noProof="0" dirty="0" smtClean="0"/>
              <a:t>++</a:t>
            </a:r>
            <a:endParaRPr lang="de-DE" noProof="0" dirty="0" smtClean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 smtClean="0"/>
              <a:t>C/C++-Code </a:t>
            </a:r>
            <a:r>
              <a:rPr lang="de-DE" b="1" noProof="0" dirty="0" smtClean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Komplexere Transformation</a:t>
            </a:r>
            <a:r>
              <a:rPr lang="de-DE" noProof="0" smtClean="0">
                <a:sym typeface="Wingdings" panose="05000000000000000000" pitchFamily="2" charset="2"/>
              </a:rPr>
              <a:t>, (oft</a:t>
            </a:r>
            <a:r>
              <a:rPr lang="de-DE" noProof="0" dirty="0" smtClean="0">
                <a:sym typeface="Wingdings" panose="05000000000000000000" pitchFamily="2" charset="2"/>
              </a:rPr>
              <a:t>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 smtClean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 smtClean="0">
                <a:sym typeface="Wingdings" panose="05000000000000000000" pitchFamily="2" charset="2"/>
              </a:rPr>
              <a:t>Inkrementalität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 smtClean="0"/>
              <a:t>Auflösung von</a:t>
            </a:r>
            <a:r>
              <a:rPr lang="de-DE" b="1" noProof="0" dirty="0" smtClean="0"/>
              <a:t> externen Abhängigkeiten</a:t>
            </a:r>
            <a:r>
              <a:rPr lang="de-DE" noProof="0" dirty="0" smtClean="0"/>
              <a:t> über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smtClean="0"/>
              <a:t>(</a:t>
            </a:r>
            <a:r>
              <a:rPr lang="de-DE" noProof="0" dirty="0" err="1" smtClean="0"/>
              <a:t>Compile</a:t>
            </a:r>
            <a:r>
              <a:rPr lang="de-DE" noProof="0" dirty="0" smtClean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smtClean="0"/>
              <a:t>Optimierungen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ANSI C/C89 (1989)</a:t>
            </a:r>
            <a:br>
              <a:rPr lang="de-DE" b="1" dirty="0" smtClean="0"/>
            </a:br>
            <a:r>
              <a:rPr lang="de-DE" b="1" dirty="0" smtClean="0"/>
              <a:t>"</a:t>
            </a:r>
            <a:r>
              <a:rPr lang="en-US" dirty="0" smtClean="0"/>
              <a:t>Programming </a:t>
            </a:r>
            <a:r>
              <a:rPr lang="en-US" dirty="0"/>
              <a:t>Language </a:t>
            </a:r>
            <a:r>
              <a:rPr lang="en-US" dirty="0" smtClean="0"/>
              <a:t>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 smtClean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</a:t>
                </a:r>
                <a:r>
                  <a:rPr lang="de-DE" dirty="0" smtClean="0"/>
                  <a:t>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</a:t>
              </a:r>
              <a:r>
                <a:rPr lang="de-DE" dirty="0" smtClean="0"/>
                <a:t>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</a:t>
              </a:r>
              <a:r>
                <a:rPr lang="de-DE" dirty="0" smtClean="0"/>
                <a:t>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</a:t>
                  </a:r>
                  <a:r>
                    <a:rPr lang="de-DE" dirty="0" smtClean="0"/>
                    <a:t>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feil nach links 29"/>
          <p:cNvSpPr/>
          <p:nvPr/>
        </p:nvSpPr>
        <p:spPr bwMode="auto">
          <a:xfrm>
            <a:off x="4155518" y="1510350"/>
            <a:ext cx="4232906" cy="594863"/>
          </a:xfrm>
          <a:prstGeom prst="leftArrow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smtClean="0">
                <a:solidFill>
                  <a:schemeClr val="bg1"/>
                </a:solidFill>
                <a:latin typeface="+mj-lt"/>
              </a:rPr>
              <a:t>Vorgehen im Praktikum</a:t>
            </a:r>
            <a:endParaRPr lang="en-US" sz="1400" b="1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Guard</a:t>
            </a:r>
            <a:r>
              <a:rPr lang="de-DE" smtClean="0">
                <a:solidFill>
                  <a:schemeClr val="bg1"/>
                </a:solidFill>
              </a:rPr>
              <a:t>: schützt vor mehrmaligem Einbinden von </a:t>
            </a:r>
            <a:r>
              <a:rPr lang="de-DE" i="1" smtClean="0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Dadurch können wir </a:t>
            </a:r>
            <a:r>
              <a:rPr lang="de-DE" b="1" smtClean="0">
                <a:solidFill>
                  <a:schemeClr val="bg1"/>
                </a:solidFill>
              </a:rPr>
              <a:t>alle </a:t>
            </a:r>
            <a:r>
              <a:rPr lang="de-DE" b="1">
                <a:solidFill>
                  <a:schemeClr val="bg1"/>
                </a:solidFill>
              </a:rPr>
              <a:t>benötigten Header überall </a:t>
            </a:r>
            <a:r>
              <a:rPr lang="de-DE" b="1" smtClean="0">
                <a:solidFill>
                  <a:schemeClr val="bg1"/>
                </a:solidFill>
              </a:rPr>
              <a:t>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smtClean="0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 smtClean="0"/>
              <a:t>-Konstanten auswerten (</a:t>
            </a:r>
            <a:r>
              <a:rPr lang="en-US" smtClean="0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 smtClean="0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mtClean="0"/>
              <a:t>-Anweisungen </a:t>
            </a:r>
            <a:r>
              <a:rPr lang="en-US" smtClean="0">
                <a:sym typeface="Wingdings" panose="05000000000000000000" pitchFamily="2" charset="2"/>
              </a:rPr>
              <a:t>durch </a:t>
            </a:r>
            <a:r>
              <a:rPr lang="en-US" smtClean="0"/>
              <a:t>Dateiinhalt ersetzen (rekursiv!)</a:t>
            </a:r>
            <a:endParaRPr lang="en-US" b="1" smtClean="0"/>
          </a:p>
          <a:p>
            <a:pPr marL="285750" indent="-285750" algn="l">
              <a:buFontTx/>
              <a:buChar char="-"/>
            </a:pPr>
            <a:endParaRPr lang="en-US" b="1" smtClean="0"/>
          </a:p>
          <a:p>
            <a:pPr algn="l"/>
            <a:r>
              <a:rPr lang="en-US" b="1" smtClean="0"/>
              <a:t>Weitere </a:t>
            </a:r>
            <a:r>
              <a:rPr lang="en-US" b="1" err="1" smtClean="0"/>
              <a:t>Anwendungsfälle</a:t>
            </a:r>
            <a:r>
              <a:rPr lang="en-US" b="1" smtClean="0"/>
              <a:t> des </a:t>
            </a:r>
            <a:r>
              <a:rPr lang="en-US" b="1" err="1" smtClean="0"/>
              <a:t>Präprozessors</a:t>
            </a:r>
            <a:r>
              <a:rPr lang="en-US" b="1" smtClean="0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 smtClean="0"/>
              <a:t> vs.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 smtClean="0"/>
              <a:t>Betriebssystemerkennung</a:t>
            </a:r>
            <a:r>
              <a:rPr lang="en-US"/>
              <a:t> </a:t>
            </a:r>
            <a:r>
              <a:rPr lang="en-US" smtClean="0"/>
              <a:t>(</a:t>
            </a:r>
            <a:r>
              <a:rPr lang="en-US" err="1" smtClean="0"/>
              <a:t>z.B</a:t>
            </a:r>
            <a:r>
              <a:rPr lang="en-US" smtClean="0"/>
              <a:t>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 smtClean="0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 smtClean="0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</a:t>
            </a:r>
            <a:r>
              <a:rPr lang="en-US" smtClean="0"/>
              <a:t>(</a:t>
            </a:r>
            <a:r>
              <a:rPr lang="en-US"/>
              <a:t>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en.wikipedia.org/wiki/Include_guard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en.cppreference.com/w/cpp/language/definition#One_Definition_Rule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One-Definition Rule</a:t>
            </a:r>
            <a:r>
              <a:rPr lang="de-DE" smtClean="0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Jede Klasse/Methode/… darf höchstens einmal definitert werden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Was passiert ohne </a:t>
            </a:r>
            <a:r>
              <a:rPr lang="de-DE" noProof="0" dirty="0" err="1" smtClean="0"/>
              <a:t>Include</a:t>
            </a:r>
            <a:r>
              <a:rPr lang="de-DE" noProof="0" dirty="0" smtClean="0"/>
              <a:t> </a:t>
            </a:r>
            <a:r>
              <a:rPr lang="de-DE" noProof="0" dirty="0" err="1" smtClean="0"/>
              <a:t>Guards</a:t>
            </a:r>
            <a:r>
              <a:rPr lang="de-DE" noProof="0" dirty="0" smtClean="0"/>
              <a:t>? Lösung.</a:t>
            </a:r>
            <a:endParaRPr lang="de-DE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 smtClean="0"/>
              <a:t>Vor dem Präprozessor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 smtClean="0"/>
              <a:t>Nach dem Präprozessor</a:t>
            </a:r>
            <a:endParaRPr lang="de-DE" noProof="0" dirty="0"/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#include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"Floor.hpp" (recursive)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{};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Include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Guards</a:t>
            </a:r>
            <a:r>
              <a:rPr lang="de-DE" altLang="de-DE" noProof="0" dirty="0" smtClean="0"/>
              <a:t>: #</a:t>
            </a:r>
            <a:r>
              <a:rPr lang="de-DE" altLang="de-DE" noProof="0" dirty="0" err="1" smtClean="0"/>
              <a:t>ifndef</a:t>
            </a:r>
            <a:r>
              <a:rPr lang="de-DE" altLang="de-DE" noProof="0" dirty="0" smtClean="0"/>
              <a:t> vs. #</a:t>
            </a:r>
            <a:r>
              <a:rPr lang="de-DE" altLang="de-DE" noProof="0" dirty="0" err="1" smtClean="0"/>
              <a:t>pragma</a:t>
            </a:r>
            <a:r>
              <a:rPr lang="de-DE" altLang="de-DE" noProof="0" dirty="0" smtClean="0"/>
              <a:t> </a:t>
            </a:r>
            <a:r>
              <a:rPr lang="de-DE" altLang="de-DE" noProof="0" dirty="0" err="1" smtClean="0"/>
              <a:t>once</a:t>
            </a:r>
            <a:endParaRPr lang="de-DE" altLang="de-DE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Anstelle der Klammer aus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 smtClean="0"/>
              <a:t> kann man auch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verwenden </a:t>
            </a:r>
            <a:r>
              <a:rPr lang="de-DE" noProof="0" dirty="0" smtClean="0">
                <a:sym typeface="Wingdings" panose="05000000000000000000" pitchFamily="2" charset="2"/>
              </a:rPr>
              <a:t></a:t>
            </a:r>
            <a:r>
              <a:rPr lang="de-DE" b="1" noProof="0" dirty="0" smtClean="0"/>
              <a:t>kompakter, weniger fehleranfällig</a:t>
            </a:r>
          </a:p>
          <a:p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 smtClean="0"/>
              <a:t> ist </a:t>
            </a:r>
            <a:r>
              <a:rPr lang="de-DE" b="1" noProof="0" dirty="0" smtClean="0"/>
              <a:t>(noch) nicht im Standard</a:t>
            </a:r>
            <a:r>
              <a:rPr lang="de-DE" noProof="0" dirty="0" smtClean="0"/>
              <a:t>, wird aber von den meisten Compilern unterstützt.</a:t>
            </a:r>
          </a:p>
          <a:p>
            <a:r>
              <a:rPr lang="de-DE" noProof="0" dirty="0" smtClean="0"/>
              <a:t>Liste von kompatiblen Compilern: </a:t>
            </a:r>
            <a:r>
              <a:rPr lang="de-DE" noProof="0" dirty="0" smtClean="0">
                <a:hlinkClick r:id="rId3"/>
              </a:rPr>
              <a:t>https://en.wikipedia.org/wiki/Pragma_once#Portability</a:t>
            </a:r>
            <a:r>
              <a:rPr lang="de-DE" noProof="0" dirty="0" smtClean="0"/>
              <a:t> </a:t>
            </a:r>
          </a:p>
          <a:p>
            <a:endParaRPr lang="de-DE" noProof="0" dirty="0" smtClean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BUILDING_HPP_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BUILDING_HPP_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"Floor.hpp"</a:t>
            </a:r>
            <a:endParaRPr lang="de-DE" altLang="de-DE" sz="12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Anwendungsmöglichkeiten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smtClean="0"/>
              <a:t>Die </a:t>
            </a:r>
            <a:r>
              <a:rPr lang="de-DE" b="1" noProof="0" dirty="0" smtClean="0"/>
              <a:t>Direktive #</a:t>
            </a:r>
            <a:r>
              <a:rPr lang="de-DE" b="1" noProof="0" dirty="0" err="1" smtClean="0"/>
              <a:t>define</a:t>
            </a:r>
            <a:r>
              <a:rPr lang="de-DE" b="1" noProof="0" dirty="0" smtClean="0"/>
              <a:t> kann auf drei Arten </a:t>
            </a:r>
            <a:r>
              <a:rPr lang="de-DE" b="1" noProof="0" smtClean="0"/>
              <a:t>eingesetzt werden</a:t>
            </a:r>
            <a:br>
              <a:rPr lang="de-DE" b="1" noProof="0" smtClean="0"/>
            </a:br>
            <a:endParaRPr lang="de-DE" b="1" noProof="0" dirty="0" smtClean="0"/>
          </a:p>
          <a:p>
            <a:r>
              <a:rPr lang="de-DE" b="1"/>
              <a:t>Symbol: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 smtClean="0"/>
              <a:t> </a:t>
            </a:r>
            <a:endParaRPr lang="de-DE"/>
          </a:p>
          <a:p>
            <a:pPr lvl="1"/>
            <a:r>
              <a:rPr lang="de-DE" noProof="0" smtClean="0"/>
              <a:t>Das </a:t>
            </a:r>
            <a:r>
              <a:rPr lang="de-DE" noProof="0" dirty="0" smtClean="0"/>
              <a:t>Symbol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existiert (ohne </a:t>
            </a:r>
            <a:r>
              <a:rPr lang="de-DE" noProof="0" smtClean="0"/>
              <a:t>Wert).</a:t>
            </a:r>
          </a:p>
          <a:p>
            <a:pPr lvl="1"/>
            <a:endParaRPr lang="de-DE" noProof="0" dirty="0" smtClean="0"/>
          </a:p>
          <a:p>
            <a:r>
              <a:rPr lang="de-DE" b="1"/>
              <a:t>Konstante: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 smtClean="0"/>
              <a:t>Alle </a:t>
            </a:r>
            <a:r>
              <a:rPr lang="de-DE" noProof="0" dirty="0" smtClean="0"/>
              <a:t>Auftreten von 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 smtClean="0"/>
              <a:t> werden mit </a:t>
            </a:r>
            <a:r>
              <a:rPr lang="de-DE" noProof="0" smtClean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</a:t>
            </a:r>
            <a:r>
              <a:rPr lang="de-DE" smtClean="0"/>
              <a:t>)</a:t>
            </a:r>
          </a:p>
          <a:p>
            <a:pPr lvl="1"/>
            <a:endParaRPr lang="de-DE" noProof="0" dirty="0" smtClean="0"/>
          </a:p>
          <a:p>
            <a:r>
              <a:rPr lang="de-DE" b="1"/>
              <a:t>Funktion: 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 smtClean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Verwendung: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 smtClean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 smtClean="0"/>
              <a:t>N.B.: </a:t>
            </a:r>
            <a:r>
              <a:rPr lang="de-DE" b="1" noProof="0" smtClean="0"/>
              <a:t>Ternärer Operator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Definition vs. Deklaration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Grundlegendes Konzept</a:t>
            </a:r>
            <a:r>
              <a:rPr lang="de-DE" noProof="0" dirty="0" smtClean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Deklaration</a:t>
            </a:r>
          </a:p>
          <a:p>
            <a:pPr marL="692150" lvl="1" indent="-342900"/>
            <a:r>
              <a:rPr lang="de-DE" noProof="0" dirty="0" smtClean="0"/>
              <a:t>… gibt an, dass ein Element (z.B. Variable, Funktion, Klasse) </a:t>
            </a:r>
            <a:r>
              <a:rPr lang="de-DE" b="1" noProof="0" dirty="0" smtClean="0"/>
              <a:t>existiert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Größe im Speicher etc.)</a:t>
            </a:r>
            <a:r>
              <a:rPr lang="de-DE" noProof="0" dirty="0" smtClean="0"/>
              <a:t> </a:t>
            </a:r>
            <a:r>
              <a:rPr lang="de-DE" b="1" noProof="0" dirty="0" smtClean="0"/>
              <a:t>ohne</a:t>
            </a:r>
            <a:r>
              <a:rPr lang="de-DE" noProof="0" dirty="0" smtClean="0"/>
              <a:t> ihm dabei einen </a:t>
            </a:r>
            <a:r>
              <a:rPr lang="de-DE" b="1" noProof="0" dirty="0" smtClean="0"/>
              <a:t>konkreten Wert </a:t>
            </a:r>
            <a:r>
              <a:rPr lang="de-DE" noProof="0" dirty="0" smtClean="0"/>
              <a:t>zuzuweisen.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b="1" noProof="0" smtClean="0"/>
              <a:t>:</a:t>
            </a:r>
            <a:r>
              <a:rPr lang="de-DE" noProof="0" smtClean="0"/>
              <a:t>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int x;</a:t>
            </a:r>
            <a:r>
              <a:rPr lang="de-DE" noProof="0" smtClean="0"/>
              <a:t>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/>
              <a:t>Definition</a:t>
            </a:r>
          </a:p>
          <a:p>
            <a:pPr marL="692150" lvl="1" indent="-342900"/>
            <a:r>
              <a:rPr lang="de-DE" noProof="0" dirty="0" smtClean="0"/>
              <a:t>…belegt ein Element mit einem </a:t>
            </a:r>
            <a:r>
              <a:rPr lang="de-DE" b="1" noProof="0" dirty="0" smtClean="0"/>
              <a:t>konkreten Wert</a:t>
            </a:r>
          </a:p>
          <a:p>
            <a:pPr marL="692150" lvl="1" indent="-342900"/>
            <a:r>
              <a:rPr lang="de-DE" noProof="0" dirty="0" smtClean="0"/>
              <a:t>Je nach Element ist eine </a:t>
            </a:r>
            <a:r>
              <a:rPr lang="de-DE" b="1" noProof="0" dirty="0" err="1" smtClean="0"/>
              <a:t>Redefinition</a:t>
            </a:r>
            <a:r>
              <a:rPr lang="de-DE" noProof="0" dirty="0" smtClean="0"/>
              <a:t> möglich</a:t>
            </a:r>
          </a:p>
          <a:p>
            <a:pPr marL="692150" lvl="1" indent="-342900"/>
            <a:r>
              <a:rPr lang="de-DE" b="1" noProof="0" dirty="0" smtClean="0"/>
              <a:t>Beispiele</a:t>
            </a:r>
            <a:r>
              <a:rPr lang="de-DE" noProof="0" smtClean="0"/>
              <a:t>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x; 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MyClass::MyClass() 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/>
              <a:t>Achtung: </a:t>
            </a:r>
            <a:r>
              <a:rPr lang="de-DE" kern="120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</a:t>
            </a:r>
            <a:r>
              <a:rPr lang="de-DE" kern="120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  <a:r>
              <a:rPr lang="de-DE"/>
              <a:t> ist immer eine </a:t>
            </a:r>
            <a:r>
              <a:rPr lang="de-DE" smtClean="0"/>
              <a:t>Definition, auch ohne Gleichheitszeichen!</a:t>
            </a:r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 smtClean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Initialisierung: </a:t>
            </a:r>
            <a:r>
              <a:rPr lang="de-DE" noProof="0" smtClean="0"/>
              <a:t>Deklaration </a:t>
            </a:r>
            <a:r>
              <a:rPr lang="de-DE" noProof="0" dirty="0" smtClean="0"/>
              <a:t>und Definition können </a:t>
            </a:r>
            <a:r>
              <a:rPr lang="de-DE" b="1" noProof="0" dirty="0" smtClean="0"/>
              <a:t>gleichzeitig geschehen</a:t>
            </a:r>
          </a:p>
          <a:p>
            <a:pPr marL="692150" lvl="1" indent="-342900"/>
            <a:r>
              <a:rPr lang="de-DE" noProof="0" smtClean="0"/>
              <a:t>Explizite Zuweisung ist vorzuziehen</a:t>
            </a:r>
            <a:r>
              <a:rPr lang="de-DE" noProof="0" dirty="0" smtClean="0"/>
              <a:t>!</a:t>
            </a:r>
          </a:p>
          <a:p>
            <a:pPr marL="881063" lvl="2" indent="-342900"/>
            <a:r>
              <a:rPr lang="de-DE" noProof="0" smtClean="0"/>
              <a:t>z.B</a:t>
            </a:r>
            <a:r>
              <a:rPr lang="de-DE" noProof="0" dirty="0" smtClean="0"/>
              <a:t>. </a:t>
            </a:r>
            <a:r>
              <a:rPr lang="de-DE" kern="1200" noProof="0" dirty="0" smtClean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 smtClean="0"/>
              <a:t> (Rest gleich wie bei Definition)</a:t>
            </a:r>
          </a:p>
          <a:p>
            <a:pPr marL="692150" lvl="1" indent="-342900"/>
            <a:r>
              <a:rPr lang="de-DE" noProof="0" smtClean="0"/>
              <a:t>Trennung erlaubt es aber, </a:t>
            </a:r>
            <a:r>
              <a:rPr lang="de-DE" b="1" noProof="0" smtClean="0"/>
              <a:t>zyklische Abhängigkeiten aufzubrechen</a:t>
            </a:r>
            <a:r>
              <a:rPr lang="de-DE" noProof="0" smtClean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smtClean="0"/>
              <a:t>Praktisches Beispiel: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www.cprogramming.com/declare_vs_define.html</a:t>
            </a:r>
            <a:r>
              <a:rPr lang="en-US" sz="1200" smtClean="0"/>
              <a:t> </a:t>
            </a:r>
          </a:p>
          <a:p>
            <a:pPr algn="l"/>
            <a:r>
              <a:rPr lang="en-US" sz="1200"/>
              <a:t>Definitionen: </a:t>
            </a:r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en.cppreference.com/w/cpp/language/definition</a:t>
            </a:r>
            <a:r>
              <a:rPr lang="en-US" sz="1200" smtClean="0"/>
              <a:t> </a:t>
            </a:r>
            <a:r>
              <a:rPr lang="en-US" sz="1200" smtClean="0">
                <a:hlinkClick r:id="rId4"/>
              </a:rPr>
              <a:t>https</a:t>
            </a:r>
            <a:r>
              <a:rPr lang="en-US" sz="1200">
                <a:hlinkClick r:id="rId4"/>
              </a:rPr>
              <a:t>://</a:t>
            </a:r>
            <a:r>
              <a:rPr lang="en-US" sz="1200" smtClean="0">
                <a:hlinkClick r:id="rId4"/>
              </a:rPr>
              <a:t>en.cppreference.com/w/cpp/language/declarations</a:t>
            </a:r>
            <a:r>
              <a:rPr lang="en-US" sz="1200" smtClean="0"/>
              <a:t> </a:t>
            </a:r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Inlining</a:t>
            </a:r>
            <a:r>
              <a:rPr lang="de-DE" altLang="de-DE" noProof="0" dirty="0" smtClean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 smtClean="0"/>
              <a:t> </a:t>
            </a:r>
            <a:r>
              <a:rPr lang="de-DE" noProof="0" smtClean="0"/>
              <a:t>zeigt </a:t>
            </a:r>
            <a:r>
              <a:rPr lang="de-DE" b="1" noProof="0" smtClean="0"/>
              <a:t>Wunsch</a:t>
            </a:r>
            <a:r>
              <a:rPr lang="de-DE" noProof="0" smtClean="0"/>
              <a:t> an</a:t>
            </a:r>
            <a:r>
              <a:rPr lang="de-DE" noProof="0" dirty="0" smtClean="0"/>
              <a:t>, dass statt eines Methoden-/Funktionsaufrufs direkt der Code an jeder Aufrufstelle eingefügt werden soll</a:t>
            </a:r>
            <a:r>
              <a:rPr lang="de-DE" noProof="0" smtClean="0"/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ist innerhalb einer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mtClean="0"/>
              <a:t>-Definition redundant.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smtClean="0"/>
              <a:t> bei Funktionen verpflichtend für den Compiler (One Definition Rule)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smtClean="0"/>
              <a:t>Nur </a:t>
            </a:r>
            <a:r>
              <a:rPr lang="de-DE" noProof="0" dirty="0" smtClean="0"/>
              <a:t>ein </a:t>
            </a:r>
            <a:r>
              <a:rPr lang="de-DE" b="1" noProof="0" dirty="0" smtClean="0"/>
              <a:t>Hinweis</a:t>
            </a:r>
            <a:r>
              <a:rPr lang="de-DE" noProof="0" dirty="0" smtClean="0"/>
              <a:t> an den Compiler – nicht </a:t>
            </a:r>
            <a:r>
              <a:rPr lang="de-DE" noProof="0" smtClean="0"/>
              <a:t>"verpflichtend" und oft </a:t>
            </a:r>
            <a:r>
              <a:rPr lang="de-DE" b="1" noProof="0" smtClean="0"/>
              <a:t>nicht notwendig</a:t>
            </a:r>
            <a:r>
              <a:rPr lang="de-DE" noProof="0" dirty="0" smtClean="0"/>
              <a:t>, da der Compiler automatisch über Optimierungen entscheidet </a:t>
            </a:r>
            <a:br>
              <a:rPr lang="de-DE" noProof="0" dirty="0" smtClean="0"/>
            </a:br>
            <a:r>
              <a:rPr lang="de-DE" noProof="0" dirty="0" smtClean="0"/>
              <a:t>(Flags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 smtClean="0"/>
              <a:t>, …)</a:t>
            </a:r>
            <a:endParaRPr lang="de-DE" noProof="0" dirty="0"/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en.wikipedia.org/wiki/Inline_function</a:t>
            </a:r>
            <a:r>
              <a:rPr lang="en-US" sz="1200" smtClean="0"/>
              <a:t> 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8" name="Rechteck 3"/>
          <p:cNvSpPr>
            <a:spLocks noChangeArrowheads="1"/>
          </p:cNvSpPr>
          <p:nvPr/>
        </p:nvSpPr>
        <p:spPr bwMode="auto">
          <a:xfrm>
            <a:off x="203374" y="4772068"/>
            <a:ext cx="3432522" cy="601148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 smtClean="0"/>
              <a:t> vs.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 smtClean="0"/>
              <a:t>In C++ gibt es (mind.) drei Wege </a:t>
            </a:r>
            <a:r>
              <a:rPr lang="de-DE" noProof="0" smtClean="0"/>
              <a:t>zur Implementierung </a:t>
            </a:r>
            <a:r>
              <a:rPr lang="de-DE" b="1" noProof="0" dirty="0" smtClean="0"/>
              <a:t>"komplexer Datentypen"</a:t>
            </a:r>
            <a:r>
              <a:rPr lang="de-DE" noProof="0" dirty="0" smtClean="0"/>
              <a:t>.</a:t>
            </a:r>
          </a:p>
          <a:p>
            <a:pPr marL="342900" indent="-342900"/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/>
          </a:p>
          <a:p>
            <a:pPr marL="692150" lvl="1" indent="-342900"/>
            <a:r>
              <a:rPr lang="de-DE"/>
              <a:t>Standardmittel in C</a:t>
            </a:r>
            <a:r>
              <a:rPr lang="de-DE" smtClean="0"/>
              <a:t>++</a:t>
            </a:r>
          </a:p>
          <a:p>
            <a:pPr marL="692150" lvl="1" indent="-342900"/>
            <a:endParaRPr lang="de-DE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Geerbt von C</a:t>
            </a:r>
            <a:r>
              <a:rPr lang="de-DE" noProof="0" dirty="0" smtClean="0"/>
              <a:t> (</a:t>
            </a:r>
            <a:r>
              <a:rPr lang="de-DE" noProof="0" dirty="0" smtClean="0">
                <a:sym typeface="Wingdings" panose="05000000000000000000" pitchFamily="2" charset="2"/>
              </a:rPr>
              <a:t> µC-Teil), u.a. für  </a:t>
            </a:r>
            <a:r>
              <a:rPr lang="de-DE" noProof="0" smtClean="0">
                <a:sym typeface="Wingdings" panose="05000000000000000000" pitchFamily="2" charset="2"/>
              </a:rPr>
              <a:t>Binärkompatibilität </a:t>
            </a:r>
            <a:br>
              <a:rPr lang="de-DE" noProof="0" smtClean="0">
                <a:sym typeface="Wingdings" panose="05000000000000000000" pitchFamily="2" charset="2"/>
              </a:rPr>
            </a:br>
            <a:r>
              <a:rPr lang="de-DE" noProof="0" smtClean="0">
                <a:sym typeface="Wingdings" panose="05000000000000000000" pitchFamily="2" charset="2"/>
              </a:rPr>
              <a:t>(</a:t>
            </a:r>
            <a:r>
              <a:rPr lang="de-DE" noProof="0" dirty="0" smtClean="0">
                <a:sym typeface="Wingdings" panose="05000000000000000000" pitchFamily="2" charset="2"/>
              </a:rPr>
              <a:t>z.B</a:t>
            </a:r>
            <a:r>
              <a:rPr lang="de-DE" noProof="0" smtClean="0">
                <a:sym typeface="Wingdings" panose="05000000000000000000" pitchFamily="2" charset="2"/>
              </a:rPr>
              <a:t>. Datentypen in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smtClean="0">
                <a:sym typeface="Wingdings" panose="05000000000000000000" pitchFamily="2" charset="2"/>
              </a:rPr>
              <a:t>)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692150" lvl="1" indent="-342900"/>
            <a:r>
              <a:rPr lang="de-DE" noProof="0" dirty="0" smtClean="0"/>
              <a:t>In C++: </a:t>
            </a:r>
            <a:r>
              <a:rPr lang="de-DE" b="1" noProof="0" dirty="0" smtClean="0"/>
              <a:t>Konstruktor</a:t>
            </a:r>
            <a:r>
              <a:rPr lang="de-DE" noProof="0" smtClean="0"/>
              <a:t>, </a:t>
            </a:r>
            <a:r>
              <a:rPr lang="de-DE" b="1" noProof="0" smtClean="0"/>
              <a:t>Methoden</a:t>
            </a:r>
            <a:r>
              <a:rPr lang="de-DE" smtClean="0"/>
              <a:t>, </a:t>
            </a:r>
            <a:r>
              <a:rPr lang="de-DE" b="1" noProof="0" smtClean="0"/>
              <a:t>Vererbung </a:t>
            </a:r>
            <a:r>
              <a:rPr lang="de-DE" noProof="0" smtClean="0"/>
              <a:t>möglich</a:t>
            </a:r>
          </a:p>
          <a:p>
            <a:pPr marL="692150" lvl="1" indent="-342900"/>
            <a:r>
              <a:rPr lang="de-DE" noProof="0" smtClean="0"/>
              <a:t>Unterschied </a:t>
            </a:r>
            <a:r>
              <a:rPr lang="de-DE" noProof="0" dirty="0" smtClean="0"/>
              <a:t>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/>
              <a:t>: </a:t>
            </a:r>
            <a:r>
              <a:rPr lang="de-DE" noProof="0" smtClean="0"/>
              <a:t>standardmäßig sind alle Member </a:t>
            </a:r>
            <a:br>
              <a:rPr lang="de-DE" noProof="0" smtClean="0"/>
            </a:b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</a:p>
          <a:p>
            <a:pPr marL="692150" lvl="1" indent="-342900"/>
            <a:endParaRPr lang="de-DE" b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smtClean="0"/>
              <a:t> </a:t>
            </a:r>
            <a:r>
              <a:rPr lang="de-DE" noProof="0" dirty="0" smtClean="0"/>
              <a:t>[eher exotisch]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 smtClean="0"/>
              <a:t>Spezialdatentyp</a:t>
            </a:r>
            <a:r>
              <a:rPr lang="de-DE" noProof="0" dirty="0" smtClean="0"/>
              <a:t>, zur Speicherung "alternativer</a:t>
            </a:r>
            <a:r>
              <a:rPr lang="de-DE" noProof="0" smtClean="0"/>
              <a:t>" Member</a:t>
            </a:r>
          </a:p>
          <a:p>
            <a:pPr marL="692150" lvl="1" indent="-342900"/>
            <a:r>
              <a:rPr lang="de-DE" noProof="0" smtClean="0"/>
              <a:t>Belegung </a:t>
            </a:r>
            <a:r>
              <a:rPr lang="de-DE" noProof="0" dirty="0" smtClean="0"/>
              <a:t>ist klar vom Kontext.</a:t>
            </a:r>
          </a:p>
          <a:p>
            <a:pPr marL="692150" lvl="1" indent="-342900"/>
            <a:r>
              <a:rPr lang="de-DE" noProof="0" dirty="0" smtClean="0"/>
              <a:t>Höhere </a:t>
            </a:r>
            <a:r>
              <a:rPr lang="de-DE" b="1" noProof="0" dirty="0" smtClean="0"/>
              <a:t>Effizienz</a:t>
            </a:r>
            <a:r>
              <a:rPr lang="de-DE" noProof="0" dirty="0" smtClean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= 5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bool </a:t>
            </a:r>
            <a:r>
              <a:rPr lang="en-US" altLang="de-DE" sz="120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smtClean="0">
                <a:solidFill>
                  <a:srgbClr val="000000"/>
                </a:solidFill>
                <a:latin typeface="Consolas" pitchFamily="49" charset="0"/>
              </a:rPr>
              <a:t>int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5032"/>
                </a:solidFill>
                <a:latin typeface="Consolas" pitchFamily="49" charset="0"/>
              </a:rPr>
              <a:t>  ResultValue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result1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3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smtClean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= true</a:t>
            </a:r>
            <a:r>
              <a:rPr lang="de-DE" altLang="de-DE" sz="1200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 // result1.exitCode == 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>
                <a:hlinkClick r:id="rId3"/>
              </a:rPr>
              <a:t>https://blogs.mentor.com/colinwalls/blog/2014/06/02/struct-vs-class-in-c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 </a:t>
            </a:r>
          </a:p>
          <a:p>
            <a:pPr algn="l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en.cppreference.com/w/cpp/language/union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21509" name="Textfeld 5"/>
          <p:cNvSpPr txBox="1">
            <a:spLocks noChangeArrowheads="1"/>
          </p:cNvSpPr>
          <p:nvPr/>
        </p:nvSpPr>
        <p:spPr bwMode="auto">
          <a:xfrm>
            <a:off x="251520" y="1601867"/>
            <a:ext cx="6048672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 ist </a:t>
            </a:r>
            <a:r>
              <a:rPr lang="de-DE" altLang="de-DE" sz="1800" b="0"/>
              <a:t>es möglich, dass man erfolgreich </a:t>
            </a:r>
            <a:r>
              <a:rPr lang="de-DE" altLang="de-DE" sz="1800"/>
              <a:t>kompilieren</a:t>
            </a:r>
            <a:r>
              <a:rPr lang="de-DE" altLang="de-DE" sz="1800" b="0"/>
              <a:t> aber </a:t>
            </a:r>
            <a:r>
              <a:rPr lang="de-DE" altLang="de-DE" sz="1800"/>
              <a:t>nicht linken </a:t>
            </a:r>
            <a:r>
              <a:rPr lang="de-DE" altLang="de-DE" sz="1800" b="0"/>
              <a:t>kann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Wozu braucht man einen </a:t>
            </a:r>
            <a:r>
              <a:rPr lang="de-DE" altLang="de-DE" sz="1800"/>
              <a:t>Präprozessor</a:t>
            </a:r>
            <a:r>
              <a:rPr lang="de-DE" altLang="de-DE" sz="1800" b="0" smtClean="0"/>
              <a:t>?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/>
            </a:r>
            <a:br>
              <a:rPr lang="de-DE" altLang="de-DE" sz="1800" b="0"/>
            </a:br>
            <a:r>
              <a:rPr lang="de-DE" altLang="de-DE" sz="1800" b="0" smtClean="0"/>
              <a:t>Welche </a:t>
            </a:r>
            <a:r>
              <a:rPr lang="de-DE" altLang="de-DE" sz="1800" smtClean="0"/>
              <a:t>Konsequenzen zieht eine Änderung </a:t>
            </a:r>
            <a:r>
              <a:rPr lang="de-DE" altLang="de-DE" sz="1800" b="0" smtClean="0"/>
              <a:t>an 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altLang="de-DE" sz="1800" b="0" smtClean="0"/>
              <a:t>-Methoden (im Header) </a:t>
            </a:r>
            <a:r>
              <a:rPr lang="de-DE" altLang="de-DE" sz="1800" smtClean="0"/>
              <a:t>nach sich</a:t>
            </a:r>
            <a:r>
              <a:rPr lang="de-DE" altLang="de-DE" sz="1800" b="0" smtClean="0"/>
              <a:t> im Vergleich zu Änderungen in der Implementierungsdatei?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Wo sollte man eigentlich </a:t>
            </a:r>
            <a:r>
              <a:rPr lang="de-DE" altLang="de-DE" sz="1800" smtClean="0"/>
              <a:t>dokumentieren</a:t>
            </a:r>
            <a:r>
              <a:rPr lang="de-DE" altLang="de-DE" sz="1800" b="0" smtClean="0"/>
              <a:t>:</a:t>
            </a:r>
            <a:br>
              <a:rPr lang="de-DE" altLang="de-DE" sz="1800" b="0" smtClean="0"/>
            </a:br>
            <a:r>
              <a:rPr lang="de-DE" altLang="de-DE" sz="1800" b="0" smtClean="0"/>
              <a:t>Im Header oder in der Implementierungsdatei?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3647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" y="1485032"/>
            <a:ext cx="8576841" cy="3612226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dirty="0"/>
              <a:t/>
            </a: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7135375" y="1427124"/>
            <a:ext cx="791815" cy="720725"/>
          </a:xfrm>
          <a:prstGeom prst="wedgeRoundRectCallout">
            <a:avLst>
              <a:gd name="adj1" fmla="val -39333"/>
              <a:gd name="adj2" fmla="val 177362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3"/>
              </a:rPr>
              <a:t>http://</a:t>
            </a:r>
            <a:r>
              <a:rPr lang="de-DE" altLang="de-DE" sz="1000" dirty="0" smtClean="0">
                <a:hlinkClick r:id="rId3"/>
              </a:rPr>
              <a:t>www.tiobe.com/tiobe_index?page=index</a:t>
            </a:r>
            <a:r>
              <a:rPr lang="de-DE" altLang="de-DE" sz="1000" dirty="0" smtClean="0"/>
              <a:t> </a:t>
            </a:r>
            <a:endParaRPr lang="de-DE" altLang="de-DE" sz="1000" dirty="0"/>
          </a:p>
        </p:txBody>
      </p:sp>
      <p:sp>
        <p:nvSpPr>
          <p:cNvPr id="52" name="Abgerundete rechteckige Legende 51"/>
          <p:cNvSpPr/>
          <p:nvPr/>
        </p:nvSpPr>
        <p:spPr>
          <a:xfrm>
            <a:off x="5436095" y="1419225"/>
            <a:ext cx="798917" cy="720725"/>
          </a:xfrm>
          <a:prstGeom prst="wedgeRoundRectCallout">
            <a:avLst>
              <a:gd name="adj1" fmla="val -42819"/>
              <a:gd name="adj2" fmla="val 291548"/>
              <a:gd name="adj3" fmla="val 16667"/>
            </a:avLst>
          </a:prstGeom>
          <a:solidFill>
            <a:srgbClr val="8CED7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  <a:r>
              <a:rPr lang="de-DE" dirty="0" smtClean="0">
                <a:solidFill>
                  <a:schemeClr val="bg1"/>
                </a:solidFill>
              </a:rPr>
              <a:t>++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291396" y="1427124"/>
            <a:ext cx="791815" cy="720725"/>
          </a:xfrm>
          <a:prstGeom prst="wedgeRoundRectCallout">
            <a:avLst>
              <a:gd name="adj1" fmla="val 57012"/>
              <a:gd name="adj2" fmla="val 24875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84464"/>
              </p:ext>
            </p:extLst>
          </p:nvPr>
        </p:nvGraphicFramePr>
        <p:xfrm>
          <a:off x="251520" y="5158503"/>
          <a:ext cx="3168352" cy="15240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956494"/>
                <a:gridCol w="1131738"/>
                <a:gridCol w="108012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Mar 2016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Apr 2018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C#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 smtClean="0"/>
              <a:t> entspricht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 smtClean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smtClean="0"/>
              <a:t>Zwei Formen </a:t>
            </a:r>
            <a:r>
              <a:rPr lang="de-DE" noProof="0" smtClean="0"/>
              <a:t>werden vom </a:t>
            </a:r>
            <a:r>
              <a:rPr lang="de-DE" b="1" noProof="0" smtClean="0"/>
              <a:t>Linker </a:t>
            </a:r>
            <a:r>
              <a:rPr lang="de-DE" noProof="0" smtClean="0"/>
              <a:t>erkannt: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parameterlos (</a:t>
            </a:r>
            <a:r>
              <a:rPr lang="de-DE" altLang="de-DE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 smtClean="0"/>
          </a:p>
          <a:p>
            <a:pPr marL="692150" lvl="1" indent="-342900">
              <a:buFont typeface="+mj-lt"/>
              <a:buAutoNum type="arabicPeriod"/>
            </a:pPr>
            <a:r>
              <a:rPr lang="de-DE" noProof="0" smtClean="0"/>
              <a:t>mit Kommandozeilenparametern (</a:t>
            </a:r>
            <a:r>
              <a:rPr lang="en-US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,argv[0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de-DE" noProof="0" dirty="0" smtClean="0"/>
              <a:t> enthält Pfad zum Programm)</a:t>
            </a:r>
            <a:endParaRPr lang="de-DE" noProof="0" dirty="0"/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smtClean="0">
                <a:solidFill>
                  <a:srgbClr val="2A00FF"/>
                </a:solidFill>
                <a:latin typeface="Consolas" pitchFamily="49" charset="0"/>
              </a:rPr>
              <a:t>"Building.hpp"</a:t>
            </a:r>
            <a:endParaRPr lang="de-DE" altLang="de-DE" sz="140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r>
              <a:rPr lang="de-DE" b="1" smtClean="0">
                <a:solidFill>
                  <a:schemeClr val="bg1"/>
                </a:solidFill>
              </a:rPr>
              <a:t/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(=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 smtClean="0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unsigned</a:t>
            </a:r>
            <a:r>
              <a:rPr lang="da-DK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Building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C++-Datentypen können </a:t>
            </a:r>
            <a:r>
              <a:rPr lang="de-DE" b="1" smtClean="0">
                <a:solidFill>
                  <a:schemeClr val="bg1"/>
                </a:solidFill>
              </a:rPr>
              <a:t>vorzeichenlos (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 smtClean="0">
                <a:solidFill>
                  <a:schemeClr val="bg1"/>
                </a:solidFill>
              </a:rPr>
              <a:t>) </a:t>
            </a:r>
            <a:r>
              <a:rPr lang="de-DE" smtClean="0">
                <a:solidFill>
                  <a:schemeClr val="bg1"/>
                </a:solidFill>
              </a:rPr>
              <a:t>sein</a:t>
            </a:r>
            <a:r>
              <a:rPr lang="de-DE" b="1" smtClean="0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Die Deklarationsreihenfolge ist wichtig</a:t>
            </a:r>
            <a:r>
              <a:rPr lang="de-DE" noProof="0" dirty="0" smtClean="0"/>
              <a:t>!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 smtClean="0"/>
              <a:t>Der C++-Compiler </a:t>
            </a:r>
            <a:r>
              <a:rPr lang="de-DE" noProof="0" smtClean="0"/>
              <a:t>analysiert jede </a:t>
            </a:r>
            <a:r>
              <a:rPr lang="de-DE" noProof="0" dirty="0" smtClean="0"/>
              <a:t>Datei von </a:t>
            </a:r>
            <a:r>
              <a:rPr lang="de-DE" b="1" noProof="0" dirty="0" smtClean="0"/>
              <a:t>vorne </a:t>
            </a:r>
            <a:r>
              <a:rPr lang="de-DE" b="1" noProof="0" smtClean="0"/>
              <a:t>nach hinten</a:t>
            </a:r>
            <a:r>
              <a:rPr lang="de-DE"/>
              <a:t> </a:t>
            </a:r>
            <a:r>
              <a:rPr lang="de-DE" smtClean="0"/>
              <a:t>– einfach, aber effizient.</a:t>
            </a: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 smtClean="0"/>
              <a:t>Abhilfe</a:t>
            </a:r>
            <a:r>
              <a:rPr lang="de-DE" noProof="0" dirty="0" smtClean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200" smtClean="0">
                <a:solidFill>
                  <a:srgbClr val="3F7F5F"/>
                </a:solidFill>
                <a:latin typeface="Consolas" pitchFamily="49" charset="0"/>
              </a:rPr>
              <a:t>Declaration of myFunction</a:t>
            </a: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smtClean="0">
                <a:solidFill>
                  <a:srgbClr val="3F7F5F"/>
                </a:solidFill>
                <a:latin typeface="Consolas" pitchFamily="49" charset="0"/>
              </a:rPr>
              <a:t>Definition of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 smtClean="0">
                <a:solidFill>
                  <a:srgbClr val="000000"/>
                </a:solidFill>
                <a:latin typeface="Consolas" pitchFamily="49" charset="0"/>
              </a:rPr>
              <a:t> {}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Weitere Konzepte in C++</a:t>
            </a:r>
            <a:endParaRPr lang="de-DE" noProof="0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Eine </a:t>
            </a:r>
            <a:r>
              <a:rPr lang="de-DE" noProof="0" smtClean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sind </a:t>
            </a:r>
            <a:r>
              <a:rPr lang="de-DE" b="1" noProof="0" smtClean="0"/>
              <a:t>Klassen mit </a:t>
            </a:r>
            <a:r>
              <a:rPr lang="de-DE" b="1" noProof="0" dirty="0" smtClean="0"/>
              <a:t>einer beschränkten Anzahl von Instanzen</a:t>
            </a:r>
            <a:endParaRPr lang="de-DE" noProof="0" dirty="0" smtClean="0"/>
          </a:p>
          <a:p>
            <a:r>
              <a:rPr lang="de-DE" noProof="0" dirty="0" err="1" smtClean="0"/>
              <a:t>Enum</a:t>
            </a:r>
            <a:r>
              <a:rPr lang="de-DE" noProof="0" dirty="0" smtClean="0"/>
              <a:t>-Konstanten können </a:t>
            </a:r>
            <a:r>
              <a:rPr lang="de-DE" b="1" noProof="0" dirty="0" smtClean="0"/>
              <a:t>ganzzahlige Werte zugewiesen werden </a:t>
            </a:r>
            <a:r>
              <a:rPr lang="de-DE" noProof="0" dirty="0" smtClean="0"/>
              <a:t>(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Es existieren auch </a:t>
            </a:r>
            <a:r>
              <a:rPr lang="de-DE" b="1" noProof="0" dirty="0" smtClean="0"/>
              <a:t>anonyme </a:t>
            </a:r>
            <a:r>
              <a:rPr lang="de-DE" b="1" noProof="0" dirty="0" err="1" smtClean="0"/>
              <a:t>Enumerationen</a:t>
            </a:r>
            <a:endParaRPr lang="de-DE" b="1" noProof="0" dirty="0" smtClean="0"/>
          </a:p>
          <a:p>
            <a:pPr lvl="1"/>
            <a:r>
              <a:rPr lang="de-DE" noProof="0" dirty="0" smtClean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 smtClean="0"/>
              <a:t> (führt Variable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 smtClean="0"/>
              <a:t> </a:t>
            </a:r>
            <a:r>
              <a:rPr lang="de-DE" noProof="0" smtClean="0"/>
              <a:t>ein)</a:t>
            </a:r>
          </a:p>
          <a:p>
            <a:pPr lvl="1"/>
            <a:endParaRPr lang="de-DE" noProof="0" dirty="0" smtClean="0"/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</a:t>
            </a:r>
            <a: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br>
              <a:rPr lang="en-US" sz="1200" smtClean="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</a:t>
            </a:r>
            <a:r>
              <a:rPr lang="en-US" sz="1100" smtClean="0">
                <a:hlinkClick r:id="rId2"/>
              </a:rPr>
              <a:t>en.cppreference.com/w/cpp/language/enum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Switch-Case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Als Bedingung von </a:t>
            </a:r>
            <a:r>
              <a:rPr lang="de-DE" noProof="0" dirty="0" err="1" smtClean="0"/>
              <a:t>switch-case</a:t>
            </a:r>
            <a:r>
              <a:rPr lang="de-DE" noProof="0" dirty="0" smtClean="0"/>
              <a:t> sind in C++ nur ganzzahlige </a:t>
            </a:r>
            <a:r>
              <a:rPr lang="de-DE" noProof="0" smtClean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 smtClean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 smtClean="0"/>
              <a:t>, …) und </a:t>
            </a:r>
            <a:r>
              <a:rPr lang="de-DE" noProof="0" dirty="0" err="1" smtClean="0"/>
              <a:t>Enumerationen</a:t>
            </a:r>
            <a:r>
              <a:rPr lang="de-DE" noProof="0" dirty="0" smtClean="0"/>
              <a:t> </a:t>
            </a:r>
            <a:r>
              <a:rPr lang="de-DE" noProof="0" smtClean="0"/>
              <a:t>möglich (+ Referenzen </a:t>
            </a:r>
            <a:r>
              <a:rPr lang="de-DE" noProof="0" dirty="0" smtClean="0"/>
              <a:t>darauf).</a:t>
            </a:r>
          </a:p>
          <a:p>
            <a:r>
              <a:rPr lang="de-DE" b="1" noProof="0" dirty="0" smtClean="0"/>
              <a:t>Falldefinition </a:t>
            </a:r>
            <a:r>
              <a:rPr lang="de-DE" noProof="0" dirty="0" smtClean="0"/>
              <a:t>mittels </a:t>
            </a:r>
            <a:r>
              <a:rPr 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 smtClean="0"/>
              <a:t>-Label (z.B.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 smtClean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) </a:t>
            </a:r>
          </a:p>
          <a:p>
            <a:r>
              <a:rPr lang="de-DE" noProof="0" dirty="0" smtClean="0"/>
              <a:t>Jeder </a:t>
            </a:r>
            <a:r>
              <a:rPr lang="de-DE" b="1" noProof="0" dirty="0" smtClean="0"/>
              <a:t>Fall </a:t>
            </a:r>
            <a:r>
              <a:rPr lang="de-DE" noProof="0" dirty="0" smtClean="0"/>
              <a:t>sollte beendet werden mittels </a:t>
            </a:r>
            <a:r>
              <a:rPr lang="de-DE" b="1" noProof="0" dirty="0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 smtClean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 smtClean="0"/>
              <a:t> (sonst </a:t>
            </a:r>
            <a:r>
              <a:rPr lang="de-DE" b="1" noProof="0" dirty="0" smtClean="0"/>
              <a:t>"fall </a:t>
            </a:r>
            <a:r>
              <a:rPr lang="de-DE" b="1" noProof="0" dirty="0" err="1" smtClean="0"/>
              <a:t>through</a:t>
            </a:r>
            <a:r>
              <a:rPr lang="de-DE" b="1" noProof="0" dirty="0" smtClean="0"/>
              <a:t>"</a:t>
            </a:r>
            <a:r>
              <a:rPr lang="de-DE" noProof="0" dirty="0" smtClean="0"/>
              <a:t>)</a:t>
            </a:r>
          </a:p>
          <a:p>
            <a:r>
              <a:rPr lang="de-DE" noProof="0" dirty="0" smtClean="0"/>
              <a:t>Falls kein Fall zutrifft, </a:t>
            </a:r>
            <a:r>
              <a:rPr lang="de-DE" i="1" noProof="0" dirty="0" smtClean="0"/>
              <a:t>kann</a:t>
            </a:r>
            <a:r>
              <a:rPr lang="de-DE" noProof="0" dirty="0" smtClean="0"/>
              <a:t> man </a:t>
            </a:r>
            <a:r>
              <a:rPr lang="de-DE" b="1" noProof="0" dirty="0" err="1" smtClean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 smtClean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 smtClean="0"/>
              <a:t> als Standardfall nutzen.</a:t>
            </a:r>
          </a:p>
          <a:p>
            <a:r>
              <a:rPr lang="de-DE" b="1" noProof="0" smtClean="0"/>
              <a:t>Java</a:t>
            </a:r>
            <a:r>
              <a:rPr lang="de-DE" b="1" noProof="0" dirty="0" smtClean="0"/>
              <a:t>:</a:t>
            </a:r>
            <a:r>
              <a:rPr lang="de-DE" noProof="0" dirty="0" smtClean="0"/>
              <a:t> Seit </a:t>
            </a:r>
            <a:r>
              <a:rPr lang="de-DE" noProof="0" smtClean="0"/>
              <a:t>1.7 auch </a:t>
            </a:r>
            <a:r>
              <a:rPr lang="de-DE" noProof="0" dirty="0" smtClean="0"/>
              <a:t>Strings möglich.</a:t>
            </a:r>
            <a:endParaRPr lang="de-DE" b="1" noProof="0" dirty="0" smtClean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 smtClean="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 smtClean="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 smtClean="0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Namenskonflikte vermeiden mit </a:t>
            </a:r>
            <a:r>
              <a:rPr lang="de-DE" noProof="0" dirty="0" err="1" smtClean="0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Java</a:t>
            </a:r>
            <a:r>
              <a:rPr lang="de-DE" noProof="0" dirty="0" smtClean="0"/>
              <a:t>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 smtClean="0"/>
              <a:t> 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import</a:t>
            </a:r>
            <a:r>
              <a:rPr lang="de-DE" noProof="0" dirty="0" smtClean="0"/>
              <a:t> </a:t>
            </a:r>
            <a:r>
              <a:rPr lang="de-DE" noProof="0" dirty="0" err="1" smtClean="0"/>
              <a:t>static</a:t>
            </a:r>
            <a:r>
              <a:rPr lang="de-DE" noProof="0" dirty="0" smtClean="0"/>
              <a:t> in Java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[leer]</a:t>
            </a:r>
          </a:p>
          <a:p>
            <a:r>
              <a:rPr lang="de-DE" b="1" noProof="0" dirty="0" smtClean="0"/>
              <a:t>C++</a:t>
            </a:r>
            <a:r>
              <a:rPr lang="de-DE" noProof="0" dirty="0" smtClean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 smtClean="0"/>
              <a:t>Zugriff</a:t>
            </a:r>
            <a:r>
              <a:rPr lang="de-DE" noProof="0" dirty="0" smtClean="0"/>
              <a:t>: </a:t>
            </a:r>
            <a:r>
              <a:rPr lang="de-DE" noProof="0" dirty="0" err="1" smtClean="0"/>
              <a:t>using</a:t>
            </a:r>
            <a:r>
              <a:rPr lang="de-DE" noProof="0" dirty="0" smtClean="0"/>
              <a:t>-Direktive zum Importieren</a:t>
            </a:r>
          </a:p>
          <a:p>
            <a:pPr lvl="1"/>
            <a:r>
              <a:rPr lang="de-DE" b="1" noProof="0" dirty="0" smtClean="0"/>
              <a:t>Standardnamensraum</a:t>
            </a:r>
            <a:r>
              <a:rPr lang="de-DE" noProof="0" dirty="0" smtClean="0"/>
              <a:t>: </a:t>
            </a:r>
            <a:r>
              <a:rPr lang="de-DE" noProof="0" dirty="0" err="1" smtClean="0"/>
              <a:t>namespace</a:t>
            </a:r>
            <a:r>
              <a:rPr lang="de-DE" noProof="0" dirty="0" smtClean="0"/>
              <a:t>{} </a:t>
            </a: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::</a:t>
            </a:r>
            <a:r>
              <a:rPr lang="de-DE" noProof="0" dirty="0" err="1" smtClean="0"/>
              <a:t>sum</a:t>
            </a:r>
            <a:r>
              <a:rPr lang="de-DE" noProof="0" dirty="0" smtClean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{ return a+b;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 //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ERROR&lt;-conflict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smtClean="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my_utils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 smtClean="0"/>
              <a:t>Member: Oberbegriff für Attribute und Methoden</a:t>
            </a:r>
            <a:endParaRPr lang="de-DE" b="1" noProof="0" smtClean="0"/>
          </a:p>
          <a:p>
            <a:pPr>
              <a:tabLst>
                <a:tab pos="2065338" algn="l"/>
              </a:tabLst>
            </a:pPr>
            <a:r>
              <a:rPr lang="de-DE" noProof="0" smtClean="0"/>
              <a:t>Gültigkeit: </a:t>
            </a:r>
            <a:r>
              <a:rPr lang="de-DE" b="1" noProof="0" smtClean="0"/>
              <a:t>je Bereich</a:t>
            </a:r>
            <a:r>
              <a:rPr lang="de-DE" noProof="0" smtClean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 smtClean="0"/>
              <a:t>Nur </a:t>
            </a:r>
            <a:r>
              <a:rPr lang="de-DE" b="1" noProof="0" dirty="0" smtClean="0"/>
              <a:t>innerhalb </a:t>
            </a:r>
            <a:r>
              <a:rPr lang="de-DE" b="1" noProof="0" smtClean="0"/>
              <a:t>einer </a:t>
            </a:r>
            <a:r>
              <a:rPr lang="de-DE" b="1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 smtClean="0"/>
              <a:t>-Definition für Members möglich</a:t>
            </a:r>
            <a:endParaRPr lang="de-DE" b="1" noProof="0" dirty="0" smtClean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sind </a:t>
            </a:r>
            <a:r>
              <a:rPr lang="de-DE" noProof="0" dirty="0" smtClean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 smtClean="0"/>
              <a:t>alle </a:t>
            </a:r>
            <a:r>
              <a:rPr lang="de-DE" noProof="0" smtClean="0"/>
              <a:t>folgende Members </a:t>
            </a:r>
            <a:r>
              <a:rPr lang="de-DE" noProof="0" dirty="0" smtClean="0"/>
              <a:t>sind nur in </a:t>
            </a:r>
            <a:r>
              <a:rPr lang="de-DE" noProof="0" smtClean="0"/>
              <a:t>dieser und Unterklassen </a:t>
            </a:r>
            <a:r>
              <a:rPr lang="de-DE" noProof="0" dirty="0" smtClean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 smtClean="0"/>
              <a:t> 	alle </a:t>
            </a:r>
            <a:r>
              <a:rPr lang="de-DE" noProof="0" smtClean="0"/>
              <a:t>folgenden Members </a:t>
            </a:r>
            <a:r>
              <a:rPr lang="de-DE" noProof="0" dirty="0" smtClean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 smtClean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 smtClean="0"/>
              <a:t> 	erlaubt </a:t>
            </a:r>
            <a:r>
              <a:rPr lang="de-DE" noProof="0" dirty="0" smtClean="0"/>
              <a:t>Funktion/Methode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 smtClean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 smtClean="0"/>
              <a:t> </a:t>
            </a:r>
            <a:r>
              <a:rPr lang="de-DE" noProof="0" smtClean="0"/>
              <a:t>Members </a:t>
            </a:r>
            <a:r>
              <a:rPr lang="de-DE" noProof="0" dirty="0" smtClean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 smtClean="0"/>
          </a:p>
          <a:p>
            <a:pPr>
              <a:tabLst>
                <a:tab pos="2065338" algn="l"/>
              </a:tabLst>
            </a:pPr>
            <a:r>
              <a:rPr lang="de-DE" b="1" noProof="0" dirty="0" smtClean="0"/>
              <a:t>Anders als in Java</a:t>
            </a:r>
            <a:r>
              <a:rPr lang="de-DE" noProof="0" dirty="0" smtClean="0"/>
              <a:t>: keine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 smtClean="0"/>
              <a:t>/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 smtClean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 smtClean="0"/>
              <a:t>via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-Operator oder </a:t>
            </a:r>
            <a:r>
              <a:rPr lang="de-DE" altLang="de-DE" noProof="0" dirty="0" err="1" smtClean="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 smtClean="0"/>
              <a:t>können alle Funktionen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 smtClean="0"/>
              <a:t>-Methoden </a:t>
            </a:r>
            <a:r>
              <a:rPr lang="de-DE" noProof="0" smtClean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smtClean="0"/>
              <a:t>Beispiel: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onsolas" panose="020B0609020204030204" pitchFamily="49" charset="0"/>
              </a:rPr>
              <a:t>Das Schlüsselwort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mtClean="0"/>
              <a:t>Java</a:t>
            </a:r>
          </a:p>
          <a:p>
            <a:pPr lvl="1"/>
            <a:r>
              <a:rPr lang="en-US" smtClean="0"/>
              <a:t>Markiert </a:t>
            </a:r>
            <a:r>
              <a:rPr lang="en-US" b="1" smtClean="0"/>
              <a:t>Zugehörigkeit zur Klasse</a:t>
            </a:r>
            <a:r>
              <a:rPr lang="en-US" smtClean="0"/>
              <a:t>, nicht zu einer Instanz</a:t>
            </a:r>
          </a:p>
          <a:p>
            <a:pPr lvl="2"/>
            <a:r>
              <a:rPr lang="en-US" smtClean="0"/>
              <a:t>z.B.: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int instanceCount = 0; // incremented in constructor</a:t>
            </a:r>
          </a:p>
          <a:p>
            <a:pPr lvl="1"/>
            <a:r>
              <a:rPr lang="en-US" smtClean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smtClean="0">
                <a:latin typeface="+mj-lt"/>
                <a:cs typeface="Consolas" panose="020B0609020204030204" pitchFamily="49" charset="0"/>
              </a:rPr>
              <a:t>Konstanten</a:t>
            </a:r>
          </a:p>
          <a:p>
            <a:pPr lvl="2"/>
            <a:r>
              <a:rPr lang="en-US" smtClean="0">
                <a:latin typeface="+mj-lt"/>
                <a:cs typeface="Consolas" panose="020B0609020204030204" pitchFamily="49" charset="0"/>
              </a:rPr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smtClean="0"/>
          </a:p>
          <a:p>
            <a:pPr marL="0" indent="0">
              <a:buNone/>
            </a:pPr>
            <a:r>
              <a:rPr lang="en-US" b="1" smtClean="0"/>
              <a:t>C/C++: </a:t>
            </a:r>
          </a:p>
          <a:p>
            <a:pPr lvl="1"/>
            <a:r>
              <a:rPr lang="en-US" b="1" smtClean="0"/>
              <a:t>Als Zugehörigkeitsmodifikator und für Konstanten:</a:t>
            </a:r>
            <a:endParaRPr lang="en-US"/>
          </a:p>
          <a:p>
            <a:pPr lvl="2"/>
            <a:r>
              <a:rPr lang="en-US" smtClean="0"/>
              <a:t>Verwendung wie bei Java</a:t>
            </a:r>
          </a:p>
          <a:p>
            <a:pPr lvl="2"/>
            <a:r>
              <a:rPr lang="en-US" smtClean="0"/>
              <a:t>Kombination mit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-Modifier (s. später)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smtClean="0"/>
              <a:t> (in class-Definition)</a:t>
            </a:r>
          </a:p>
          <a:p>
            <a:pPr lvl="2"/>
            <a:r>
              <a:rPr lang="en-US" smtClean="0"/>
              <a:t>z.B.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smtClean="0"/>
              <a:t> (außerhalb, </a:t>
            </a:r>
            <a:r>
              <a:rPr lang="en-US" b="1" smtClean="0"/>
              <a:t>ohne</a:t>
            </a:r>
            <a:r>
              <a:rPr lang="en-US" smtClean="0"/>
              <a:t> static!; One Definition Rule beachten)</a:t>
            </a:r>
          </a:p>
          <a:p>
            <a:pPr lvl="1"/>
            <a:r>
              <a:rPr lang="en-US" b="1" smtClean="0"/>
              <a:t>Als Sichtbarkeitsmodifikator</a:t>
            </a:r>
            <a:r>
              <a:rPr lang="en-US" smtClean="0"/>
              <a:t>:</a:t>
            </a:r>
          </a:p>
          <a:p>
            <a:pPr lvl="2"/>
            <a:r>
              <a:rPr lang="en-US" smtClean="0"/>
              <a:t>Vor allem in C (s.a. später)</a:t>
            </a:r>
          </a:p>
          <a:p>
            <a:pPr lvl="2"/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mtClean="0"/>
              <a:t> Funktion/Variable ist nur innerhalb der Implementierungsdatei sichtbar; ansonsten: globale Funktion/Variable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en.cppreference.com/w/cpp/keyword/static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Strings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 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err="1" smtClean="0"/>
              <a:t>java.lang.String</a:t>
            </a:r>
            <a:r>
              <a:rPr lang="de-DE" noProof="0" dirty="0" err="1" smtClean="0"/>
              <a:t>s</a:t>
            </a:r>
            <a:r>
              <a:rPr lang="de-DE" noProof="0" dirty="0" smtClean="0"/>
              <a:t> </a:t>
            </a:r>
          </a:p>
          <a:p>
            <a:pPr marL="463550" indent="-285750"/>
            <a:r>
              <a:rPr lang="de-DE" noProof="0" dirty="0" smtClean="0"/>
              <a:t>Beispiel: 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463550" indent="-285750"/>
            <a:r>
              <a:rPr lang="de-DE" noProof="0" dirty="0" smtClean="0"/>
              <a:t>Quote-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werden zu </a:t>
            </a:r>
            <a:r>
              <a:rPr lang="de-DE" b="1" noProof="0" dirty="0" smtClean="0"/>
              <a:t>C-Strings =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 smtClean="0"/>
              <a:t>-Arrays </a:t>
            </a:r>
          </a:p>
          <a:p>
            <a:pPr marL="463550" indent="-285750"/>
            <a:r>
              <a:rPr lang="de-DE" noProof="0" dirty="0" smtClean="0"/>
              <a:t>Beispiele:</a:t>
            </a: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World."; // A C-style string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myString2("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World."); // explicit constructor invoc.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myString3 = "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World"; // </a:t>
            </a:r>
            <a:r>
              <a:rPr lang="de-DE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constructor invoc.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Ganzzahlliterale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mtClean="0"/>
              <a:t>Neben </a:t>
            </a:r>
            <a:r>
              <a:rPr lang="en-US" b="1" smtClean="0"/>
              <a:t>rein dezimalen Ganzzahl</a:t>
            </a:r>
            <a:r>
              <a:rPr lang="de-DE" b="1" smtClean="0"/>
              <a:t>literalen </a:t>
            </a:r>
            <a:r>
              <a:rPr lang="de-DE" smtClean="0"/>
              <a:t>(z.B. in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int x = 125</a:t>
            </a:r>
            <a:r>
              <a:rPr lang="de-DE" smtClean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smtClean="0"/>
              <a:t>Suffixe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 oder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smtClean="0"/>
              <a:t>'</a:t>
            </a:r>
            <a:r>
              <a:rPr lang="de-DE" smtClean="0"/>
              <a:t> stellt sicher, dass das Literal als </a:t>
            </a:r>
            <a:r>
              <a:rPr lang="de-DE" b="1" smtClean="0"/>
              <a:t>vorzeichenlos</a:t>
            </a:r>
            <a:r>
              <a:rPr lang="de-DE" smtClean="0"/>
              <a:t> interpretiert wird (z.B. 255u)</a:t>
            </a:r>
          </a:p>
          <a:p>
            <a:pPr lvl="1"/>
            <a:r>
              <a:rPr lang="de-DE" b="1" smtClean="0"/>
              <a:t>'</a:t>
            </a:r>
            <a:r>
              <a:rPr lang="de-DE" b="1" smtClean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', '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/>
              <a:t>'</a:t>
            </a:r>
            <a:r>
              <a:rPr lang="de-DE"/>
              <a:t> stellt sicher, dass das Literal als </a:t>
            </a:r>
            <a:r>
              <a:rPr lang="de-DE" b="1"/>
              <a:t>'long long int' </a:t>
            </a:r>
            <a:r>
              <a:rPr lang="de-DE"/>
              <a:t>interpretiert wird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(</a:t>
            </a:r>
            <a:r>
              <a:rPr lang="de-DE"/>
              <a:t>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smtClean="0"/>
              <a:t>). Seit C++11 kein Unterschied mehr zwischen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b="1" smtClean="0"/>
              <a:t>Infixe</a:t>
            </a:r>
          </a:p>
          <a:p>
            <a:pPr lvl="1"/>
            <a:r>
              <a:rPr lang="de-DE" b="1"/>
              <a:t>(Seit C++14) Hochkommata</a:t>
            </a:r>
            <a:r>
              <a:rPr lang="de-DE"/>
              <a:t> können an beliebigen Stellen eingesetzt werden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smtClean="0"/>
              <a:t>)</a:t>
            </a:r>
            <a:endParaRPr lang="de-DE"/>
          </a:p>
          <a:p>
            <a:pPr lvl="1"/>
            <a:r>
              <a:rPr lang="de-DE" smtClean="0"/>
              <a:t>Kombinationen beider Suffixe sind möglich.</a:t>
            </a:r>
          </a:p>
          <a:p>
            <a:pPr marL="0" indent="0">
              <a:buNone/>
            </a:pPr>
            <a:r>
              <a:rPr lang="de-DE" b="1" smtClean="0"/>
              <a:t>Präfixe</a:t>
            </a:r>
            <a:endParaRPr lang="de-DE" smtClean="0"/>
          </a:p>
          <a:p>
            <a:pPr lvl="1"/>
            <a:r>
              <a:rPr lang="de-DE" b="1" smtClean="0"/>
              <a:t>Oktaldarstellung</a:t>
            </a:r>
            <a:r>
              <a:rPr lang="de-DE" smtClean="0"/>
              <a:t>: führende 0 bewirkt Interpretation als Oktalliteral (z.B.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smtClean="0"/>
              <a:t>).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smtClean="0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smtClean="0"/>
              <a:t> möglich.</a:t>
            </a:r>
          </a:p>
          <a:p>
            <a:pPr lvl="1"/>
            <a:r>
              <a:rPr lang="de-DE" b="1" smtClean="0"/>
              <a:t>(Seit C++14) Binärdarstellung</a:t>
            </a:r>
            <a:r>
              <a:rPr lang="de-DE" smtClean="0"/>
              <a:t>: führende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smtClean="0"/>
              <a:t> bewirkt Interpretation als Binärliteral (z.B.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smtClean="0"/>
              <a:t> entspricht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smtClean="0"/>
              <a:t>) </a:t>
            </a:r>
            <a:r>
              <a:rPr lang="de-DE"/>
              <a:t>. Kombination mit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/>
              <a:t>/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/>
              <a:t> möglich</a:t>
            </a:r>
            <a:r>
              <a:rPr lang="de-DE" smtClean="0"/>
              <a:t>.</a:t>
            </a:r>
          </a:p>
          <a:p>
            <a:pPr marL="0" indent="0">
              <a:buNone/>
            </a:pPr>
            <a:r>
              <a:rPr lang="de-DE" smtClean="0"/>
              <a:t>Seit C++11 kann man übrigens </a:t>
            </a:r>
            <a:r>
              <a:rPr lang="de-DE" b="1" smtClean="0"/>
              <a:t>eigene Literaltypen</a:t>
            </a:r>
            <a:r>
              <a:rPr lang="de-DE" smtClean="0"/>
              <a:t> definieren ("user literals").</a:t>
            </a:r>
            <a:endParaRPr lang="en-US" b="1"/>
          </a:p>
          <a:p>
            <a:pPr marL="0" indent="0">
              <a:buNone/>
            </a:pPr>
            <a:r>
              <a:rPr lang="en-US" smtClean="0"/>
              <a:t>Die Suffixe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u, U, l, L, ll, LL</a:t>
            </a:r>
            <a:r>
              <a:rPr lang="en-US" smtClean="0"/>
              <a:t> und die Pr</a:t>
            </a:r>
            <a:r>
              <a:rPr lang="de-DE" smtClean="0"/>
              <a:t>äfixe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smtClean="0"/>
              <a:t> und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smtClean="0"/>
              <a:t> </a:t>
            </a:r>
            <a:r>
              <a:rPr lang="en-US" smtClean="0"/>
              <a:t>funktionieren auch in C.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</a:t>
            </a:r>
            <a:r>
              <a:rPr lang="en-US" sz="1100" smtClean="0">
                <a:hlinkClick r:id="rId3"/>
              </a:rPr>
              <a:t>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</a:t>
            </a:r>
            <a:r>
              <a:rPr lang="en-US" sz="1100" smtClean="0">
                <a:hlinkClick r:id="rId4"/>
              </a:rPr>
              <a:t>en.cppreference.com/w/cpp/language/user_literal</a:t>
            </a:r>
            <a:r>
              <a:rPr lang="en-US" sz="1100" smtClean="0"/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mtClean="0"/>
              <a:t>Grundlagen</a:t>
            </a:r>
          </a:p>
          <a:p>
            <a:pPr lvl="1"/>
            <a:r>
              <a:rPr lang="de-DE" noProof="0" smtClean="0"/>
              <a:t>Projektstruktur</a:t>
            </a:r>
            <a:r>
              <a:rPr lang="de-DE" noProof="0" dirty="0" smtClean="0"/>
              <a:t>, Kompiliervorgang, allgemeine Konzepte</a:t>
            </a:r>
          </a:p>
          <a:p>
            <a:r>
              <a:rPr lang="de-DE" b="1" noProof="0" smtClean="0"/>
              <a:t>Speicherverwaltung</a:t>
            </a:r>
          </a:p>
          <a:p>
            <a:pPr lvl="1"/>
            <a:r>
              <a:rPr lang="de-DE" noProof="0" smtClean="0"/>
              <a:t>Speicherbereiche </a:t>
            </a:r>
            <a:r>
              <a:rPr lang="de-DE" noProof="0" dirty="0" smtClean="0"/>
              <a:t>in C++, Vergleich </a:t>
            </a:r>
            <a:r>
              <a:rPr lang="de-DE" noProof="0" smtClean="0"/>
              <a:t>zu Java</a:t>
            </a:r>
          </a:p>
          <a:p>
            <a:pPr lvl="1"/>
            <a:r>
              <a:rPr lang="de-DE" noProof="0" smtClean="0"/>
              <a:t>Typische Fallstricke </a:t>
            </a:r>
            <a:r>
              <a:rPr lang="de-DE" smtClean="0"/>
              <a:t>– </a:t>
            </a:r>
            <a:r>
              <a:rPr lang="de-DE" noProof="0" smtClean="0"/>
              <a:t>davon gibt </a:t>
            </a:r>
            <a:r>
              <a:rPr lang="de-DE" noProof="0" dirty="0" smtClean="0"/>
              <a:t>es </a:t>
            </a:r>
            <a:r>
              <a:rPr lang="de-DE" noProof="0" smtClean="0"/>
              <a:t>reichlich!</a:t>
            </a:r>
            <a:endParaRPr lang="de-DE" noProof="0" dirty="0" smtClean="0"/>
          </a:p>
          <a:p>
            <a:r>
              <a:rPr lang="de-DE" b="1" noProof="0" smtClean="0"/>
              <a:t>Objektorientierung</a:t>
            </a:r>
          </a:p>
          <a:p>
            <a:pPr lvl="1"/>
            <a:r>
              <a:rPr lang="de-DE" noProof="0" smtClean="0"/>
              <a:t>Besonderheiten </a:t>
            </a:r>
            <a:r>
              <a:rPr lang="de-DE" noProof="0" dirty="0" smtClean="0"/>
              <a:t>von C++</a:t>
            </a:r>
          </a:p>
          <a:p>
            <a:r>
              <a:rPr lang="de-DE" b="1" smtClean="0"/>
              <a:t>Fortgeschrittene </a:t>
            </a:r>
            <a:r>
              <a:rPr lang="de-DE" b="1"/>
              <a:t>Themen</a:t>
            </a:r>
          </a:p>
          <a:p>
            <a:pPr lvl="1"/>
            <a:r>
              <a:rPr lang="de-DE" smtClean="0"/>
              <a:t>Templates: vergleichbar </a:t>
            </a:r>
            <a:r>
              <a:rPr lang="de-DE"/>
              <a:t>mit Generics in </a:t>
            </a:r>
            <a:r>
              <a:rPr lang="de-DE" smtClean="0"/>
              <a:t>Java</a:t>
            </a:r>
            <a:endParaRPr lang="de-DE"/>
          </a:p>
          <a:p>
            <a:pPr lvl="1"/>
            <a:r>
              <a:rPr lang="de-DE" smtClean="0"/>
              <a:t>Funktionszeiger</a:t>
            </a:r>
            <a:r>
              <a:rPr lang="de-DE"/>
              <a:t>: in C von Anfang an, in Java </a:t>
            </a:r>
            <a:r>
              <a:rPr lang="de-DE" smtClean="0"/>
              <a:t>erst seit </a:t>
            </a:r>
            <a:r>
              <a:rPr lang="de-DE"/>
              <a:t>1.8</a:t>
            </a:r>
            <a:r>
              <a:rPr lang="de-DE" smtClean="0"/>
              <a:t>!</a:t>
            </a:r>
          </a:p>
          <a:p>
            <a:r>
              <a:rPr lang="de-DE" b="1" smtClean="0"/>
              <a:t>Einführung in (Embedded) C</a:t>
            </a:r>
            <a:endParaRPr lang="de-DE" b="1" noProof="0" smtClean="0"/>
          </a:p>
          <a:p>
            <a:pPr lvl="1"/>
            <a:r>
              <a:rPr lang="de-DE" noProof="0" smtClean="0"/>
              <a:t>Besonderheiten einer Hardwareplattform</a:t>
            </a:r>
          </a:p>
          <a:p>
            <a:r>
              <a:rPr lang="de-DE" b="1" smtClean="0"/>
              <a:t>Gastvortrag und Evaluation</a:t>
            </a:r>
          </a:p>
          <a:p>
            <a:pPr lvl="1"/>
            <a:r>
              <a:rPr lang="de-DE" smtClean="0"/>
              <a:t>Praktischer Einsatz von Microcontrollern</a:t>
            </a:r>
          </a:p>
          <a:p>
            <a:r>
              <a:rPr lang="de-DE" b="1" smtClean="0"/>
              <a:t>Freies Arbeiten</a:t>
            </a:r>
            <a:endParaRPr lang="de-DE" b="1"/>
          </a:p>
          <a:p>
            <a:endParaRPr lang="de-DE" noProof="0" dirty="0" smtClean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Tage 1 &amp; 2</a:t>
            </a:r>
            <a:endParaRPr lang="en-US"/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3</a:t>
            </a:r>
            <a:endParaRPr lang="en-US"/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4</a:t>
            </a:r>
            <a:endParaRPr lang="en-US"/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5</a:t>
            </a:r>
            <a:endParaRPr lang="en-US"/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mtClean="0"/>
              <a:t>Tag 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ISO-genormte</a:t>
            </a:r>
            <a:r>
              <a:rPr lang="de-DE" noProof="0" dirty="0" smtClean="0"/>
              <a:t>, stetig wachsende Standardbibliothek</a:t>
            </a:r>
            <a:br>
              <a:rPr lang="de-DE" noProof="0" dirty="0" smtClean="0"/>
            </a:br>
            <a:endParaRPr lang="de-DE" noProof="0" dirty="0" smtClean="0"/>
          </a:p>
          <a:p>
            <a:r>
              <a:rPr lang="de-DE" noProof="0" dirty="0" smtClean="0"/>
              <a:t>Alle </a:t>
            </a:r>
            <a:r>
              <a:rPr lang="de-DE" noProof="0" smtClean="0"/>
              <a:t>Komponenten liegen in </a:t>
            </a:r>
            <a:r>
              <a:rPr lang="de-DE" b="1" noProof="0" smtClean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b="1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 smtClean="0"/>
              <a:t>Komponenten:</a:t>
            </a:r>
          </a:p>
          <a:p>
            <a:pPr marL="520700" indent="-342900"/>
            <a:r>
              <a:rPr lang="de-DE" noProof="0" dirty="0" smtClean="0"/>
              <a:t>I/O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 smtClean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)</a:t>
            </a:r>
          </a:p>
          <a:p>
            <a:pPr marL="520700" indent="-342900"/>
            <a:r>
              <a:rPr lang="de-DE" altLang="de-DE" noProof="0" dirty="0" smtClean="0"/>
              <a:t>Standard Template Library (STL)</a:t>
            </a:r>
          </a:p>
          <a:p>
            <a:pPr marL="692150" lvl="1" indent="-342900"/>
            <a:r>
              <a:rPr lang="de-DE" altLang="de-DE" noProof="0" dirty="0" smtClean="0"/>
              <a:t>Generische Datenstrukturen 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692150" lvl="1" indent="-342900"/>
            <a:r>
              <a:rPr lang="de-DE" altLang="de-DE" noProof="0" dirty="0" smtClean="0"/>
              <a:t>Generische Algorithmen</a:t>
            </a:r>
            <a:br>
              <a:rPr lang="de-DE" altLang="de-DE" noProof="0" dirty="0" smtClean="0"/>
            </a:br>
            <a:r>
              <a:rPr lang="de-DE" altLang="de-DE" noProof="0" dirty="0" smtClean="0"/>
              <a:t>(z.B. 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 smtClean="0"/>
              <a:t> )</a:t>
            </a:r>
          </a:p>
          <a:p>
            <a:pPr marL="881063" lvl="2" indent="-342900"/>
            <a:endParaRPr lang="de-DE" altLang="de-DE" noProof="0" dirty="0" smtClean="0"/>
          </a:p>
          <a:p>
            <a:pPr marL="692150" lvl="1" indent="-342900"/>
            <a:endParaRPr lang="de-DE" altLang="de-DE" noProof="0" dirty="0" smtClean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/>
              <a:t>Boost</a:t>
            </a:r>
            <a:r>
              <a:rPr lang="de-DE" altLang="de-DE" noProof="0" dirty="0" smtClean="0"/>
              <a:t>: </a:t>
            </a:r>
            <a:br>
              <a:rPr lang="de-DE" altLang="de-DE" noProof="0" dirty="0" smtClean="0"/>
            </a:br>
            <a:r>
              <a:rPr lang="de-DE" altLang="de-DE" noProof="0" dirty="0" smtClean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 smtClean="0">
                <a:solidFill>
                  <a:schemeClr val="bg1"/>
                </a:solidFill>
              </a:rPr>
              <a:t>"...</a:t>
            </a:r>
            <a:r>
              <a:rPr lang="en-US">
                <a:solidFill>
                  <a:schemeClr val="bg1"/>
                </a:solidFill>
              </a:rPr>
              <a:t>one of the most highly regarded and expertly designed C++ library projects in the world</a:t>
            </a:r>
            <a:r>
              <a:rPr lang="en-US" smtClean="0">
                <a:solidFill>
                  <a:schemeClr val="bg1"/>
                </a:solidFill>
              </a:rPr>
              <a:t>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r>
              <a:rPr lang="de-DE" b="1">
                <a:solidFill>
                  <a:schemeClr val="bg1"/>
                </a:solidFill>
              </a:rPr>
              <a:t/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(</a:t>
            </a:r>
            <a:r>
              <a:rPr lang="de-DE" b="1" err="1" smtClean="0">
                <a:solidFill>
                  <a:schemeClr val="bg1"/>
                </a:solidFill>
              </a:rPr>
              <a:t>advanced</a:t>
            </a:r>
            <a:r>
              <a:rPr lang="de-DE" b="1" smtClean="0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 smtClean="0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Smart </a:t>
            </a:r>
            <a:r>
              <a:rPr lang="de-DE" b="1" err="1" smtClean="0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smtClean="0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Operatorüberladung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in </a:t>
            </a:r>
            <a:r>
              <a:rPr lang="de-DE" b="1" noProof="0" dirty="0" smtClean="0"/>
              <a:t>Sonderrolle</a:t>
            </a:r>
            <a:r>
              <a:rPr lang="de-DE" noProof="0" dirty="0" smtClean="0"/>
              <a:t>, </a:t>
            </a:r>
            <a:r>
              <a:rPr lang="de-DE" b="1" noProof="0" dirty="0" smtClean="0"/>
              <a:t>fest belegt</a:t>
            </a:r>
            <a:r>
              <a:rPr lang="de-DE" noProof="0" dirty="0" smtClean="0"/>
              <a:t> ("Lehre aus Erfahrung mit C++")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  <a:r>
              <a:rPr lang="de-DE" noProof="0" dirty="0" smtClean="0"/>
              <a:t> (= Abarbeitungsreihenfolge bei mehreren Operatoren)</a:t>
            </a:r>
          </a:p>
          <a:p>
            <a:pPr marL="692150" lvl="1" indent="-342900"/>
            <a:r>
              <a:rPr lang="de-DE" noProof="0" dirty="0" smtClean="0"/>
              <a:t>Im Ausdruck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 smtClean="0"/>
              <a:t> wird zuerst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 smtClean="0"/>
              <a:t> und dann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 smtClean="0"/>
              <a:t> ausgewertet.</a:t>
            </a:r>
          </a:p>
          <a:p>
            <a:pPr marL="692150" lvl="1" indent="-342900"/>
            <a:r>
              <a:rPr lang="de-DE" b="1" noProof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vor ++,--,+,-,~,! vor *,/,% vor …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Operatoren 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Sugar </a:t>
            </a:r>
            <a:r>
              <a:rPr lang="de-DE" noProof="0" dirty="0" smtClean="0"/>
              <a:t>und beliebig überschreibbar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 smtClean="0"/>
              <a:t> gleichwertig zu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 smtClean="0"/>
              <a:t> oder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 smtClean="0"/>
              <a:t>Extrem wichtig: Zuweisungsoperator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 smtClean="0"/>
              <a:t> (siehe später)</a:t>
            </a:r>
          </a:p>
          <a:p>
            <a:pPr marL="520700" indent="-342900"/>
            <a:r>
              <a:rPr lang="de-DE" noProof="0" dirty="0" smtClean="0"/>
              <a:t>Fixe </a:t>
            </a:r>
            <a:r>
              <a:rPr lang="de-DE" b="1" noProof="0" dirty="0" smtClean="0"/>
              <a:t>Präzedenz</a:t>
            </a:r>
          </a:p>
          <a:p>
            <a:pPr marL="692150" lvl="1" indent="-342900"/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 smtClean="0"/>
              <a:t> vor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</a:t>
            </a:r>
            <a:r>
              <a:rPr lang="en-US" sz="1200" smtClean="0">
                <a:hlinkClick r:id="rId2"/>
              </a:rPr>
              <a:t>docs.oracle.com/javase/tutorial/java/nutsandbolts/operators.html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en.cppreference.com/w/cpp/language/operators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hlinkClick r:id="rId4"/>
              </a:rPr>
              <a:t>http://</a:t>
            </a:r>
            <a:r>
              <a:rPr lang="en-US" sz="1200" smtClean="0">
                <a:hlinkClick r:id="rId4"/>
              </a:rPr>
              <a:t>en.cppreference.com/w/cpp/language/operator_precedence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Iterierungskonzepte</a:t>
            </a:r>
            <a:r>
              <a:rPr lang="de-DE" noProof="0" dirty="0" smtClean="0"/>
              <a:t> in C++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 noProof="0" smtClean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While-Do: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*/){/*body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Do-While:	</a:t>
            </a:r>
            <a:r>
              <a:rPr lang="de-DE" sz="1400" smtClean="0"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Foreach: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for(final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String s :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String[]{"a", "b", "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c"}){/*body*/} </a:t>
            </a:r>
            <a:r>
              <a:rPr lang="de-DE" sz="1400" noProof="0" smtClean="0"/>
              <a:t>(seit Java 1.7)</a:t>
            </a:r>
            <a:endParaRPr lang="de-DE" sz="1400" noProof="0" dirty="0" smtClean="0"/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Iterator&lt;Object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{Object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o =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smtClean="0"/>
              <a:t> </a:t>
            </a:r>
            <a:endParaRPr lang="de-DE" sz="1400" noProof="0" dirty="0" smtClean="0"/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 smtClean="0"/>
              <a:t>z.B. um Elemente leicht überspringen </a:t>
            </a:r>
            <a:r>
              <a:rPr lang="de-DE" sz="1200" noProof="0" smtClean="0"/>
              <a:t>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 smtClean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</a:t>
            </a:r>
            <a:r>
              <a:rPr lang="de-DE" sz="1200" b="1">
                <a:cs typeface="Consolas" panose="020B0609020204030204" pitchFamily="49" charset="0"/>
              </a:rPr>
              <a:t>: </a:t>
            </a:r>
            <a:r>
              <a:rPr lang="de-DE" sz="12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 = …; i &lt; …; ++i){/*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smtClean="0"/>
              <a:t>(</a:t>
            </a:r>
            <a:r>
              <a:rPr lang="de-DE" sz="1400" noProof="0" dirty="0" smtClean="0"/>
              <a:t>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While-Do</a:t>
            </a:r>
            <a:r>
              <a:rPr lang="de-DE" sz="1200" b="1" smtClean="0">
                <a:cs typeface="Consolas" panose="020B0609020204030204" pitchFamily="49" charset="0"/>
              </a:rPr>
              <a:t>:	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 smtClean="0">
                <a:cs typeface="Consolas" panose="020B0609020204030204" pitchFamily="49" charset="0"/>
              </a:rPr>
              <a:t> 	</a:t>
            </a:r>
            <a:r>
              <a:rPr lang="de-DE" sz="1400" noProof="0" dirty="0" smtClean="0"/>
              <a:t>(wie in Java), 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Do-While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loop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 smtClean="0">
                <a:cs typeface="Consolas" panose="020B0609020204030204" pitchFamily="49" charset="0"/>
              </a:rPr>
              <a:t>	</a:t>
            </a:r>
            <a:r>
              <a:rPr lang="de-DE" sz="1400" noProof="0" dirty="0" smtClean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STL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:	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(), /*function to execute*/)</a:t>
            </a:r>
            <a:endParaRPr lang="de-DE" sz="14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smtClean="0">
                <a:cs typeface="Consolas" panose="020B0609020204030204" pitchFamily="49" charset="0"/>
              </a:rPr>
              <a:t>Iterator</a:t>
            </a:r>
            <a:r>
              <a:rPr lang="de-DE" sz="1200" b="1" smtClean="0">
                <a:cs typeface="Consolas" panose="020B0609020204030204" pitchFamily="49" charset="0"/>
              </a:rPr>
              <a:t>: 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for(std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 iter=v.begin();iter!=v.end();++</a:t>
            </a:r>
            <a:r>
              <a:rPr lang="de-DE" sz="1400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	{int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*iter;}</a:t>
            </a:r>
            <a:r>
              <a:rPr lang="de-DE" sz="1400" smtClean="0"/>
              <a:t> 			(</a:t>
            </a:r>
            <a:r>
              <a:rPr lang="de-DE" sz="1400" dirty="0"/>
              <a:t>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>
                <a:cs typeface="Consolas" panose="020B0609020204030204" pitchFamily="49" charset="0"/>
              </a:rPr>
              <a:t>Foreach: </a:t>
            </a:r>
            <a:r>
              <a:rPr lang="de-DE" sz="1400" b="1" smtClean="0">
                <a:cs typeface="Consolas" panose="020B0609020204030204" pitchFamily="49" charset="0"/>
              </a:rPr>
              <a:t>	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de-DE" sz="1400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i : {1,2,3,4,5}) </a:t>
            </a:r>
            <a:r>
              <a:rPr lang="de-DE" sz="1400" noProof="0" smtClean="0">
                <a:latin typeface="Consolas" panose="020B0609020204030204" pitchFamily="49" charset="0"/>
                <a:cs typeface="Consolas" panose="020B0609020204030204" pitchFamily="49" charset="0"/>
              </a:rPr>
              <a:t>{/*...*/} 	</a:t>
            </a:r>
            <a:r>
              <a:rPr lang="de-DE" sz="1400" noProof="0" smtClean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smtClean="0"/>
              <a:t>seit </a:t>
            </a:r>
            <a:r>
              <a:rPr lang="de-DE" sz="1400" noProof="0" dirty="0" smtClean="0"/>
              <a:t>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smtClean="0"/>
              <a:t>STL: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://www.cplusplus.com/reference/algorithm/for_each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</a:p>
          <a:p>
            <a:pPr algn="r"/>
            <a:r>
              <a:rPr lang="en-US" sz="1200" smtClean="0"/>
              <a:t>C++11: </a:t>
            </a:r>
            <a:r>
              <a:rPr lang="en-US" sz="1200" smtClean="0">
                <a:hlinkClick r:id="rId3"/>
              </a:rPr>
              <a:t>http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en.cppreference.com/w/cpp/language/range-for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Konzepte und Konventionen sind in C++ wesentlich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smtClean="0"/>
              <a:t>C</a:t>
            </a:r>
            <a:r>
              <a:rPr lang="de-DE" noProof="0" smtClean="0"/>
              <a:t>++ vertraut dem Programmierer –</a:t>
            </a:r>
            <a:r>
              <a:rPr lang="de-DE" noProof="0" smtClean="0">
                <a:sym typeface="Wingdings" panose="05000000000000000000" pitchFamily="2" charset="2"/>
              </a:rPr>
              <a:t> </a:t>
            </a:r>
            <a:r>
              <a:rPr lang="de-DE" b="1" noProof="0" smtClean="0">
                <a:sym typeface="Wingdings" panose="05000000000000000000" pitchFamily="2" charset="2"/>
              </a:rPr>
              <a:t>alles </a:t>
            </a:r>
            <a:r>
              <a:rPr lang="de-DE" noProof="0" smtClean="0">
                <a:sym typeface="Wingdings" panose="05000000000000000000" pitchFamily="2" charset="2"/>
              </a:rPr>
              <a:t>ist </a:t>
            </a:r>
            <a:r>
              <a:rPr lang="de-DE" noProof="0" dirty="0" smtClean="0">
                <a:sym typeface="Wingdings" panose="05000000000000000000" pitchFamily="2" charset="2"/>
              </a:rPr>
              <a:t>möglich.</a:t>
            </a:r>
          </a:p>
          <a:p>
            <a:endParaRPr lang="de-DE" noProof="0" dirty="0" smtClean="0"/>
          </a:p>
          <a:p>
            <a:endParaRPr lang="de-DE" b="1" noProof="0" smtClean="0"/>
          </a:p>
          <a:p>
            <a:r>
              <a:rPr lang="de-DE" b="1" noProof="0" smtClean="0"/>
              <a:t>Konventionen </a:t>
            </a:r>
            <a:r>
              <a:rPr lang="de-DE" noProof="0" dirty="0" smtClean="0"/>
              <a:t>sind in C++ wesentlich, werden </a:t>
            </a:r>
            <a:r>
              <a:rPr lang="de-DE" noProof="0" dirty="0" err="1" smtClean="0"/>
              <a:t>tw</a:t>
            </a:r>
            <a:r>
              <a:rPr lang="de-DE" noProof="0" dirty="0" smtClean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smtClean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 smtClean="0">
                <a:sym typeface="Wingdings" panose="05000000000000000000" pitchFamily="2" charset="2"/>
              </a:rPr>
              <a:t>Exceptions</a:t>
            </a:r>
            <a:r>
              <a:rPr lang="de-DE" noProof="0" dirty="0" smtClean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/>
              <a:t>Konzepte:</a:t>
            </a:r>
          </a:p>
          <a:p>
            <a:pPr marL="520700" indent="-342900"/>
            <a:r>
              <a:rPr lang="de-DE" b="1" noProof="0" dirty="0" err="1" smtClean="0"/>
              <a:t>One</a:t>
            </a:r>
            <a:r>
              <a:rPr lang="de-DE" b="1" noProof="0" dirty="0" smtClean="0"/>
              <a:t>-Definition </a:t>
            </a:r>
            <a:r>
              <a:rPr lang="de-DE" b="1" noProof="0" dirty="0" err="1" smtClean="0"/>
              <a:t>Rule</a:t>
            </a:r>
            <a:endParaRPr lang="de-DE" noProof="0" dirty="0" smtClean="0"/>
          </a:p>
          <a:p>
            <a:pPr marL="692150" lvl="1" indent="-342900"/>
            <a:r>
              <a:rPr lang="de-DE" noProof="0" dirty="0" smtClean="0"/>
              <a:t>Methoden/Klassen dürfen nur einmal definiert werden.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 smtClean="0"/>
              <a:t>Undefined</a:t>
            </a:r>
            <a:r>
              <a:rPr lang="de-DE" b="1" noProof="0" dirty="0" smtClean="0"/>
              <a:t> </a:t>
            </a:r>
            <a:r>
              <a:rPr lang="de-DE" b="1" noProof="0" dirty="0" err="1" smtClean="0"/>
              <a:t>Behavior</a:t>
            </a:r>
            <a:r>
              <a:rPr lang="de-DE" b="1" noProof="0" dirty="0" smtClean="0"/>
              <a:t> (UB)</a:t>
            </a:r>
          </a:p>
          <a:p>
            <a:pPr marL="692150" lvl="1" indent="-342900"/>
            <a:r>
              <a:rPr lang="de-DE" noProof="0" dirty="0" smtClean="0"/>
              <a:t>UB tritt ein, wenn Code auf eine nicht-spezifizierte Weise aufgerufen wird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 smtClean="0"/>
              <a:t>Const</a:t>
            </a:r>
            <a:r>
              <a:rPr lang="de-DE" b="1" noProof="0" dirty="0" smtClean="0"/>
              <a:t> Correctness</a:t>
            </a:r>
          </a:p>
          <a:p>
            <a:pPr marL="692150" lvl="1" indent="-342900"/>
            <a:r>
              <a:rPr lang="de-DE" noProof="0" dirty="0" smtClean="0"/>
              <a:t>Schutz vor ungewollten Zustandsänderungen, vgl.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 smtClean="0"/>
              <a:t> Variablen neu zuweisen in Java</a:t>
            </a:r>
            <a:endParaRPr lang="de-DE" noProof="0" dirty="0"/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smtClean="0">
                <a:hlinkClick r:id="rId3"/>
              </a:rPr>
              <a:t>https</a:t>
            </a:r>
            <a:r>
              <a:rPr lang="en-US" sz="1200">
                <a:hlinkClick r:id="rId3"/>
              </a:rPr>
              <a:t>://</a:t>
            </a:r>
            <a:r>
              <a:rPr lang="en-US" sz="1200" smtClean="0">
                <a:hlinkClick r:id="rId3"/>
              </a:rPr>
              <a:t>en.wikipedia.org/wiki/One_Definition_Rule</a:t>
            </a:r>
            <a:endParaRPr lang="en-US" sz="1200"/>
          </a:p>
          <a:p>
            <a:pPr algn="r"/>
            <a:r>
              <a:rPr lang="en-US" sz="1200">
                <a:hlinkClick r:id="rId4"/>
              </a:rPr>
              <a:t>https://</a:t>
            </a:r>
            <a:r>
              <a:rPr lang="en-US" sz="1200" smtClean="0">
                <a:hlinkClick r:id="rId4"/>
              </a:rPr>
              <a:t>isocpp.org/wiki/faq/const-correctness</a:t>
            </a:r>
            <a:endParaRPr lang="en-US" sz="1200" smtClean="0"/>
          </a:p>
          <a:p>
            <a:pPr algn="r"/>
            <a:r>
              <a:rPr lang="en-US" sz="1200">
                <a:solidFill>
                  <a:srgbClr val="7F7F7F"/>
                </a:solidFill>
              </a:rPr>
              <a:t>Fortgeschritten: </a:t>
            </a:r>
            <a:r>
              <a:rPr lang="en-US" sz="1200">
                <a:hlinkClick r:id="rId5"/>
              </a:rPr>
              <a:t>http://en.cppreference.com/w/cpp/concept</a:t>
            </a:r>
            <a:endParaRPr lang="en-US" sz="1200"/>
          </a:p>
          <a:p>
            <a:pPr algn="r"/>
            <a:endParaRPr lang="en-US" sz="120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 smtClean="0">
                <a:solidFill>
                  <a:schemeClr val="bg1"/>
                </a:solidFill>
              </a:rPr>
              <a:t>"C </a:t>
            </a:r>
            <a:r>
              <a:rPr lang="en-US" i="1">
                <a:solidFill>
                  <a:schemeClr val="bg1"/>
                </a:solidFill>
              </a:rPr>
              <a:t>makes it easy to shoot yourself in the foot; C++ makes it harder, but when you do it blows your whole leg </a:t>
            </a:r>
            <a:r>
              <a:rPr lang="en-US" i="1" smtClean="0">
                <a:solidFill>
                  <a:schemeClr val="bg1"/>
                </a:solidFill>
              </a:rPr>
              <a:t>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Undefined</a:t>
            </a:r>
            <a:r>
              <a:rPr lang="de-DE" noProof="0" dirty="0" smtClean="0"/>
              <a:t> </a:t>
            </a:r>
            <a:r>
              <a:rPr lang="de-DE" noProof="0" dirty="0" err="1" smtClean="0"/>
              <a:t>Behavior</a:t>
            </a:r>
            <a:r>
              <a:rPr lang="de-DE" noProof="0" dirty="0" smtClean="0"/>
              <a:t> (UB)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Definition</a:t>
            </a:r>
            <a:r>
              <a:rPr lang="de-DE" noProof="0" dirty="0" smtClean="0"/>
              <a:t>: Konstrukte mit UB lassen ein Programm bedeutungslos werden. Ein Compiler kann im Falle von UB mit Fehlermeldung abbrechen oder Code mit beliebigem Verhalten </a:t>
            </a:r>
            <a:r>
              <a:rPr lang="de-DE" noProof="0" smtClean="0"/>
              <a:t>generieren.</a:t>
            </a:r>
          </a:p>
          <a:p>
            <a:endParaRPr lang="de-DE" noProof="0" dirty="0" smtClean="0"/>
          </a:p>
          <a:p>
            <a:r>
              <a:rPr lang="de-DE" b="1" noProof="0" dirty="0" smtClean="0"/>
              <a:t>Beispiele</a:t>
            </a:r>
            <a:r>
              <a:rPr lang="de-DE" noProof="0" dirty="0" smtClean="0"/>
              <a:t>:</a:t>
            </a:r>
          </a:p>
          <a:p>
            <a:pPr marL="520700" indent="-342900"/>
            <a:r>
              <a:rPr lang="de-DE" noProof="0" dirty="0" err="1" smtClean="0"/>
              <a:t>Dereferenzieren</a:t>
            </a:r>
            <a:r>
              <a:rPr lang="de-DE" noProof="0" dirty="0" smtClean="0"/>
              <a:t> von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 smtClean="0"/>
              <a:t>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 smtClean="0"/>
              <a:t>Division durch 0: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 smtClean="0"/>
          </a:p>
          <a:p>
            <a:pPr marL="520700" indent="-342900"/>
            <a:r>
              <a:rPr lang="de-DE" noProof="0" dirty="0" smtClean="0"/>
              <a:t>Konstanten nach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 smtClean="0"/>
              <a:t> manipulieren: </a:t>
            </a:r>
          </a:p>
          <a:p>
            <a:pPr marL="520700" indent="-342900"/>
            <a:r>
              <a:rPr lang="de-DE" noProof="0" dirty="0" smtClean="0"/>
              <a:t>Fehlendes</a:t>
            </a:r>
            <a:r>
              <a:rPr lang="de-DE" dirty="0"/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/>
              <a:t>-Statement: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 smtClean="0"/>
              <a:t>Zugriff auf </a:t>
            </a:r>
            <a:r>
              <a:rPr lang="de-DE" noProof="0" dirty="0" err="1" smtClean="0"/>
              <a:t>uninitialisierte</a:t>
            </a:r>
            <a:r>
              <a:rPr lang="de-DE" noProof="0" dirty="0" smtClean="0"/>
              <a:t> Variablen: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Warum wird UB überhaupt vom Compiler zugelassen?</a:t>
            </a:r>
          </a:p>
          <a:p>
            <a:pPr marL="520700" indent="-342900"/>
            <a:r>
              <a:rPr lang="de-DE" noProof="0" dirty="0" smtClean="0"/>
              <a:t>Der Hauptgrund </a:t>
            </a:r>
            <a:r>
              <a:rPr lang="de-DE" noProof="0" smtClean="0"/>
              <a:t>dürfte Performance-Steigerung und Resourcen-Minimierung </a:t>
            </a:r>
            <a:r>
              <a:rPr lang="de-DE" noProof="0" dirty="0" smtClean="0"/>
              <a:t>sein (z.B. kein 0-Check beim Dividieren).</a:t>
            </a:r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smtClean="0">
                <a:solidFill>
                  <a:srgbClr val="000000"/>
                </a:solidFill>
                <a:hlinkClick r:id="rId2"/>
              </a:rPr>
              <a:t>http</a:t>
            </a:r>
            <a:r>
              <a:rPr lang="en-US" sz="1200">
                <a:solidFill>
                  <a:srgbClr val="000000"/>
                </a:solidFill>
                <a:hlinkClick r:id="rId2"/>
              </a:rPr>
              <a:t>://</a:t>
            </a:r>
            <a:r>
              <a:rPr lang="en-US" sz="1200" smtClean="0">
                <a:solidFill>
                  <a:srgbClr val="000000"/>
                </a:solidFill>
                <a:hlinkClick r:id="rId2"/>
              </a:rPr>
              <a:t>en.cppreference.com/w/cpp/language/ub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sz="1200" smtClean="0">
                <a:solidFill>
                  <a:srgbClr val="000000"/>
                </a:solidFill>
                <a:hlinkClick r:id="rId3"/>
              </a:rPr>
              <a:t>blog.regehr.org/archives/213</a:t>
            </a:r>
            <a:r>
              <a:rPr lang="en-US" sz="1200" smtClean="0">
                <a:solidFill>
                  <a:srgbClr val="000000"/>
                </a:solidFill>
              </a:rPr>
              <a:t> </a:t>
            </a:r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 smtClean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 smtClean="0"/>
              <a:t>Speicherverwaltung </a:t>
            </a:r>
            <a:r>
              <a:rPr lang="de-DE" altLang="de-DE" noProof="0" smtClean="0"/>
              <a:t>und </a:t>
            </a:r>
            <a:r>
              <a:rPr lang="de-DE" altLang="de-DE"/>
              <a:t>Lebenszyklus</a:t>
            </a:r>
            <a:br>
              <a:rPr lang="de-DE" altLang="de-DE"/>
            </a:br>
            <a:r>
              <a:rPr lang="de-DE" altLang="de-DE"/>
              <a:t/>
            </a:r>
            <a:br>
              <a:rPr lang="de-DE" altLang="de-DE"/>
            </a:br>
            <a:r>
              <a:rPr lang="de-DE" altLang="de-DE"/>
              <a:t>(Übungsblatt: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smtClean="0"/>
              <a:t>)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Stack und Heap</a:t>
            </a:r>
            <a:endParaRPr lang="de-DE" noProof="0" dirty="0"/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  <a:extLst/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 smtClean="0">
                <a:solidFill>
                  <a:schemeClr val="accent2"/>
                </a:solidFill>
              </a:rPr>
              <a:t>F</a:t>
            </a:r>
            <a:r>
              <a:rPr lang="de-DE" b="1" smtClean="0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Speicherbereiche in C++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Vier </a:t>
            </a:r>
            <a:r>
              <a:rPr lang="de-DE" b="1" noProof="0" smtClean="0"/>
              <a:t>wesentliche Speicherbereiche ("Segmente")</a:t>
            </a:r>
            <a:endParaRPr lang="de-DE" b="1" noProof="0" dirty="0" smtClean="0"/>
          </a:p>
          <a:p>
            <a:pPr marL="520700" indent="-342900"/>
            <a:r>
              <a:rPr lang="de-DE" b="1" noProof="0" smtClean="0"/>
              <a:t>Programmspeicher ("Text")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/>
              <a:t>Binären Programmcode, read-only.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Globaler Speicher ("BSS", "Data")</a:t>
            </a:r>
            <a:br>
              <a:rPr lang="de-DE" b="1" noProof="0" smtClean="0"/>
            </a:br>
            <a:r>
              <a:rPr lang="de-DE"/>
              <a:t>G</a:t>
            </a:r>
            <a:r>
              <a:rPr lang="de-DE" noProof="0" smtClean="0"/>
              <a:t>lobalen </a:t>
            </a:r>
            <a:r>
              <a:rPr lang="de-DE" noProof="0" dirty="0" smtClean="0"/>
              <a:t>Variablen </a:t>
            </a:r>
            <a:r>
              <a:rPr lang="de-DE" noProof="0" smtClean="0"/>
              <a:t>und Konstanten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520700" indent="-342900"/>
            <a:r>
              <a:rPr lang="de-DE" b="1" noProof="0" smtClean="0"/>
              <a:t>Dynamischer Speicher ("Heap")</a:t>
            </a:r>
            <a:r>
              <a:rPr lang="de-DE" b="1" noProof="0" dirty="0" smtClean="0"/>
              <a:t/>
            </a:r>
            <a:br>
              <a:rPr lang="de-DE" b="1" noProof="0" dirty="0" smtClean="0"/>
            </a:br>
            <a:r>
              <a:rPr lang="de-DE" noProof="0" dirty="0" smtClean="0"/>
              <a:t>Frei verwendbar</a:t>
            </a:r>
            <a:r>
              <a:rPr lang="de-DE" noProof="0" smtClean="0"/>
              <a:t>; verwaltet durch Entwickler</a:t>
            </a:r>
            <a:br>
              <a:rPr lang="de-DE" noProof="0" smtClean="0"/>
            </a:br>
            <a:endParaRPr lang="de-DE" b="1" noProof="0" dirty="0" smtClean="0"/>
          </a:p>
          <a:p>
            <a:pPr marL="520700" indent="-342900"/>
            <a:r>
              <a:rPr lang="de-DE" b="1" noProof="0" smtClean="0"/>
              <a:t>Statischer Speicher ("Stack")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Verwendung für lokale Variablen</a:t>
            </a:r>
            <a:r>
              <a:rPr lang="de-DE" noProof="0" smtClean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  <a:endParaRPr lang="en-US" sz="2000" b="1" smtClean="0"/>
          </a:p>
          <a:p>
            <a:pPr>
              <a:buSzTx/>
            </a:pPr>
            <a:r>
              <a:rPr lang="en-US" sz="2000" smtClean="0"/>
              <a:t>als </a:t>
            </a:r>
            <a:r>
              <a:rPr lang="en-US" sz="2000"/>
              <a:t>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en.wikipedia.org/wiki/Data_segment</a:t>
            </a:r>
            <a:r>
              <a:rPr lang="en-US" sz="1200" smtClean="0"/>
              <a:t> </a:t>
            </a:r>
            <a:endParaRPr lang="en-US" sz="1200"/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Stack</a:t>
            </a:r>
            <a:endParaRPr lang="de-DE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Begrenzte </a:t>
            </a:r>
            <a:r>
              <a:rPr lang="de-DE" noProof="0" smtClean="0"/>
              <a:t>Größe </a:t>
            </a:r>
            <a:br>
              <a:rPr lang="de-DE" noProof="0" smtClean="0"/>
            </a:br>
            <a:r>
              <a:rPr lang="de-DE" noProof="0" smtClean="0"/>
              <a:t>(</a:t>
            </a:r>
            <a:r>
              <a:rPr lang="de-DE" noProof="0" dirty="0" smtClean="0"/>
              <a:t>lokale Variablen</a:t>
            </a:r>
            <a:r>
              <a:rPr lang="de-DE" noProof="0" smtClean="0"/>
              <a:t>, Rücksprungadresse</a:t>
            </a:r>
            <a:r>
              <a:rPr lang="de-DE" noProof="0" dirty="0" smtClean="0"/>
              <a:t>)</a:t>
            </a:r>
          </a:p>
          <a:p>
            <a:r>
              <a:rPr lang="de-DE" b="1"/>
              <a:t>Speicherverwaltung </a:t>
            </a:r>
            <a:r>
              <a:rPr lang="de-DE" noProof="0" smtClean="0"/>
              <a:t>durch </a:t>
            </a:r>
            <a:r>
              <a:rPr lang="de-DE" noProof="0" dirty="0" smtClean="0"/>
              <a:t>den Compiler </a:t>
            </a:r>
          </a:p>
          <a:p>
            <a:r>
              <a:rPr lang="de-DE" noProof="0" dirty="0" smtClean="0"/>
              <a:t>Speicherverwaltung:</a:t>
            </a:r>
            <a:br>
              <a:rPr lang="de-DE" noProof="0" dirty="0" smtClean="0"/>
            </a:br>
            <a:r>
              <a:rPr lang="de-DE" i="1" noProof="0" dirty="0" smtClean="0"/>
              <a:t>last-in first-out</a:t>
            </a:r>
            <a:r>
              <a:rPr lang="de-DE" i="1" noProof="0" smtClean="0"/>
              <a:t/>
            </a:r>
            <a:br>
              <a:rPr lang="de-DE" i="1" noProof="0" smtClean="0"/>
            </a:br>
            <a:endParaRPr lang="de-DE" i="1" noProof="0" smtClean="0"/>
          </a:p>
          <a:p>
            <a:endParaRPr lang="de-DE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 smtClean="0">
                <a:sym typeface="Wingdings" panose="05000000000000000000" pitchFamily="2" charset="2"/>
              </a:rPr>
              <a:t> </a:t>
            </a:r>
            <a:r>
              <a:rPr lang="de-DE" noProof="0" dirty="0" smtClean="0"/>
              <a:t>sehr effizient, statisch</a:t>
            </a:r>
            <a:endParaRPr lang="de-DE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 smtClean="0"/>
              <a:t>Heap</a:t>
            </a:r>
            <a:endParaRPr lang="de-DE" noProof="0" dirty="0"/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 smtClean="0"/>
              <a:t>Typischerweise wesentlich größer als Stack</a:t>
            </a:r>
          </a:p>
          <a:p>
            <a:r>
              <a:rPr lang="de-DE" b="1" noProof="0" dirty="0" smtClean="0"/>
              <a:t>Speicherverwaltung</a:t>
            </a:r>
            <a:r>
              <a:rPr lang="de-DE" noProof="0" dirty="0" smtClean="0"/>
              <a:t>:</a:t>
            </a:r>
            <a:br>
              <a:rPr lang="de-DE" noProof="0" dirty="0" smtClean="0"/>
            </a:br>
            <a:r>
              <a:rPr lang="de-DE" noProof="0" dirty="0" smtClean="0"/>
              <a:t>manuell, </a:t>
            </a:r>
            <a:r>
              <a:rPr lang="de-DE" noProof="0" smtClean="0"/>
              <a:t>durch Entwickler</a:t>
            </a:r>
            <a:br>
              <a:rPr lang="de-DE" noProof="0" smtClean="0"/>
            </a:br>
            <a:r>
              <a:rPr lang="de-DE" noProof="0" smtClean="0"/>
              <a:t>mithilfe der Operatoren</a:t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 smtClean="0"/>
              <a:t>,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smtClean="0"/>
              <a:t/>
            </a:r>
            <a:br>
              <a:rPr lang="de-DE" noProof="0" smtClean="0"/>
            </a:br>
            <a:endParaRPr lang="de-DE" noProof="0" smtClean="0"/>
          </a:p>
          <a:p>
            <a:endParaRPr lang="de-DE" noProof="0" dirty="0" smtClean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 smtClean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 smtClean="0"/>
              <a:t>Anwesenheit und Betreuung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555750"/>
            <a:ext cx="8425755" cy="4968875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Jeden Tag</a:t>
            </a:r>
          </a:p>
          <a:p>
            <a:pPr marL="180975" lvl="1" indent="0" eaLnBrk="1" hangingPunct="1">
              <a:buFont typeface="Wingdings" pitchFamily="2" charset="2"/>
              <a:buNone/>
              <a:defRPr/>
            </a:pPr>
            <a:r>
              <a:rPr lang="de-DE" noProof="0" dirty="0" smtClean="0"/>
              <a:t>09:00 – ca. 16:00 im Electronic Classroom (S3|21 </a:t>
            </a:r>
            <a:r>
              <a:rPr lang="de-DE" noProof="0" smtClean="0"/>
              <a:t>1)</a:t>
            </a:r>
            <a:br>
              <a:rPr lang="de-DE" noProof="0" smtClean="0"/>
            </a:br>
            <a:r>
              <a:rPr lang="de-DE" noProof="0" smtClean="0"/>
              <a:t>	ca. 14:00..14:30: Beginn Nachmittagsblock (je nach Bedarf)</a:t>
            </a:r>
            <a:r>
              <a:rPr lang="de-DE" noProof="0" dirty="0" smtClean="0"/>
              <a:t/>
            </a:r>
            <a:br>
              <a:rPr lang="de-DE" noProof="0" dirty="0" smtClean="0"/>
            </a:b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Anwesenheitspflicht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Ausnahmen </a:t>
            </a:r>
            <a:r>
              <a:rPr lang="de-DE" b="1" noProof="0" dirty="0" smtClean="0"/>
              <a:t>persönlich genehmigen lassen </a:t>
            </a:r>
            <a:r>
              <a:rPr lang="de-DE" noProof="0" dirty="0" smtClean="0"/>
              <a:t>(Klausur, Krankheit)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Wer </a:t>
            </a:r>
            <a:r>
              <a:rPr lang="de-DE" b="1" noProof="0" dirty="0" smtClean="0">
                <a:solidFill>
                  <a:srgbClr val="FF0000"/>
                </a:solidFill>
              </a:rPr>
              <a:t>mehr als </a:t>
            </a:r>
            <a:r>
              <a:rPr lang="de-DE" b="1" noProof="0" smtClean="0">
                <a:solidFill>
                  <a:srgbClr val="FF0000"/>
                </a:solidFill>
              </a:rPr>
              <a:t>2 Kontrollen (= in Summe 1 Tag)</a:t>
            </a:r>
            <a:r>
              <a:rPr lang="de-DE" b="1" noProof="0" smtClean="0"/>
              <a:t> </a:t>
            </a:r>
            <a:r>
              <a:rPr lang="de-DE" noProof="0" dirty="0" smtClean="0"/>
              <a:t>fehlt (</a:t>
            </a:r>
            <a:r>
              <a:rPr lang="de-DE" b="1" noProof="0" dirty="0" smtClean="0"/>
              <a:t>egal wieso</a:t>
            </a:r>
            <a:r>
              <a:rPr lang="de-DE" noProof="0" dirty="0" smtClean="0"/>
              <a:t>), darf leider </a:t>
            </a:r>
            <a:r>
              <a:rPr lang="de-DE" b="1" noProof="0" dirty="0" smtClean="0">
                <a:solidFill>
                  <a:srgbClr val="FF0000"/>
                </a:solidFill>
              </a:rPr>
              <a:t>nicht an der Klausur teilnehmen!</a:t>
            </a:r>
          </a:p>
          <a:p>
            <a:pPr marL="342900" indent="-342900" eaLnBrk="1" hangingPunct="1">
              <a:buFontTx/>
              <a:buChar char="-"/>
              <a:defRPr/>
            </a:pPr>
            <a:r>
              <a:rPr lang="de-DE" noProof="0" dirty="0" smtClean="0"/>
              <a:t>Anwesenheitsbescheinigung </a:t>
            </a:r>
            <a:r>
              <a:rPr lang="de-DE" b="1" noProof="0" dirty="0" smtClean="0"/>
              <a:t>kann</a:t>
            </a:r>
            <a:r>
              <a:rPr lang="de-DE" noProof="0" dirty="0" smtClean="0"/>
              <a:t> in folgende Jahre </a:t>
            </a:r>
            <a:r>
              <a:rPr lang="de-DE" b="1" noProof="0" dirty="0" smtClean="0"/>
              <a:t>"mitgenommen"</a:t>
            </a:r>
            <a:r>
              <a:rPr lang="de-DE" noProof="0" dirty="0" smtClean="0"/>
              <a:t> werden.</a:t>
            </a:r>
          </a:p>
          <a:p>
            <a:pPr marL="180975" lvl="1" indent="0" eaLnBrk="1" hangingPunct="1">
              <a:buNone/>
              <a:defRPr/>
            </a:pPr>
            <a:endParaRPr lang="de-DE" noProof="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r>
              <a:rPr lang="de-DE" b="1" noProof="0" dirty="0" smtClean="0"/>
              <a:t>Ansprechpartner</a:t>
            </a:r>
          </a:p>
          <a:p>
            <a:pPr marL="180975" lvl="1" indent="0" eaLnBrk="1" hangingPunct="1">
              <a:buNone/>
              <a:defRPr/>
            </a:pPr>
            <a:r>
              <a:rPr lang="de-DE" noProof="0" dirty="0" smtClean="0"/>
              <a:t>Roland Kluge 		(Vorlesung, 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Puria Izady</a:t>
            </a:r>
            <a:r>
              <a:rPr lang="de-DE" noProof="0" dirty="0" smtClean="0"/>
              <a:t>		(Übung, Moodle)</a:t>
            </a:r>
          </a:p>
          <a:p>
            <a:pPr marL="180975" lvl="1" indent="0" eaLnBrk="1" hangingPunct="1">
              <a:buNone/>
              <a:defRPr/>
            </a:pPr>
            <a:r>
              <a:rPr lang="de-DE" noProof="0" smtClean="0"/>
              <a:t>Maurice Rohr	</a:t>
            </a:r>
            <a:r>
              <a:rPr lang="de-DE" noProof="0" dirty="0" smtClean="0"/>
              <a:t>	(Übung, Moodle)</a:t>
            </a:r>
          </a:p>
          <a:p>
            <a:pPr lvl="1" eaLnBrk="1" hangingPunct="1">
              <a:defRPr/>
            </a:pPr>
            <a:endParaRPr lang="de-DE" noProof="0" dirty="0" smtClean="0"/>
          </a:p>
        </p:txBody>
      </p:sp>
      <p:sp>
        <p:nvSpPr>
          <p:cNvPr id="6" name="Abgerundetes Rechteck 5"/>
          <p:cNvSpPr/>
          <p:nvPr/>
        </p:nvSpPr>
        <p:spPr>
          <a:xfrm>
            <a:off x="6300192" y="5589240"/>
            <a:ext cx="2759075" cy="688975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Bitte </a:t>
            </a:r>
            <a:r>
              <a:rPr lang="de-DE" b="1" dirty="0">
                <a:solidFill>
                  <a:schemeClr val="bg1"/>
                </a:solidFill>
              </a:rPr>
              <a:t>aktiv</a:t>
            </a:r>
            <a:r>
              <a:rPr lang="de-DE" dirty="0">
                <a:solidFill>
                  <a:schemeClr val="bg1"/>
                </a:solidFill>
              </a:rPr>
              <a:t> Hilfe fordern während der Übung!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Stackframes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mtClean="0"/>
              <a:t>Ein </a:t>
            </a:r>
            <a:r>
              <a:rPr lang="de-DE" b="1" smtClean="0"/>
              <a:t>Stackframe </a:t>
            </a:r>
            <a:r>
              <a:rPr lang="de-DE" smtClean="0"/>
              <a:t>speichert Ausführungszustand einer Funktion</a:t>
            </a:r>
            <a:endParaRPr lang="en-US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BSS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Data</a:t>
            </a:r>
            <a:br>
              <a:rPr lang="de-DE" sz="1400" smtClean="0">
                <a:latin typeface="Consolas" pitchFamily="49" charset="0"/>
              </a:rPr>
            </a:br>
            <a:r>
              <a:rPr lang="de-DE" sz="1400" smtClean="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smtClean="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gauss(1);</a:t>
            </a:r>
          </a:p>
          <a:p>
            <a:pPr marL="342900" indent="-342900" algn="l">
              <a:buAutoNum type="arabicPlain" startAt="2"/>
            </a:pP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n)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smtClean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smtClean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#0</a:t>
            </a:r>
            <a:endParaRPr lang="en-US"/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#1</a:t>
            </a:r>
            <a:endParaRPr lang="en-US"/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Funktionsparameter		i=0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smtClean="0">
                <a:latin typeface="Consolas" pitchFamily="49" charset="0"/>
              </a:rPr>
              <a:t>Rücksprungadresse		"7"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smtClean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#2</a:t>
            </a:r>
            <a:endParaRPr lang="en-US"/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main()</a:t>
            </a:r>
            <a:endParaRPr lang="en-US"/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gauss(1)</a:t>
            </a:r>
            <a:endParaRPr lang="en-US"/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gauss(0)</a:t>
            </a:r>
            <a:endParaRPr lang="en-US"/>
          </a:p>
        </p:txBody>
      </p:sp>
      <p:sp>
        <p:nvSpPr>
          <p:cNvPr id="32" name="Pfeil nach links 31"/>
          <p:cNvSpPr/>
          <p:nvPr/>
        </p:nvSpPr>
        <p:spPr bwMode="auto">
          <a:xfrm>
            <a:off x="4990796" y="4763814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#1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5" name="Pfeil nach links 34"/>
          <p:cNvSpPr/>
          <p:nvPr/>
        </p:nvSpPr>
        <p:spPr bwMode="auto">
          <a:xfrm>
            <a:off x="4990796" y="57437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smtClean="0">
                <a:solidFill>
                  <a:srgbClr val="7F0055"/>
                </a:solidFill>
                <a:latin typeface="Consolas" pitchFamily="49" charset="0"/>
              </a:rPr>
              <a:t>#2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7172" name="Textfeld 4"/>
          <p:cNvSpPr txBox="1">
            <a:spLocks noChangeArrowheads="1"/>
          </p:cNvSpPr>
          <p:nvPr/>
        </p:nvSpPr>
        <p:spPr bwMode="auto">
          <a:xfrm>
            <a:off x="468313" y="1987550"/>
            <a:ext cx="4679950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braucht man überhaupt Speicher auf dem </a:t>
            </a:r>
            <a:r>
              <a:rPr lang="de-DE" altLang="de-DE" sz="1800" b="0" smtClean="0"/>
              <a:t>Heap, </a:t>
            </a:r>
            <a:r>
              <a:rPr lang="de-DE" altLang="de-DE" sz="1800" b="0"/>
              <a:t>wenn der Stack die </a:t>
            </a:r>
            <a:r>
              <a:rPr lang="de-DE" altLang="de-DE" sz="1800"/>
              <a:t>Speicherverwaltung</a:t>
            </a:r>
            <a:r>
              <a:rPr lang="de-DE" altLang="de-DE" sz="1800" b="0"/>
              <a:t> übernimmt und auch noch so </a:t>
            </a:r>
            <a:r>
              <a:rPr lang="de-DE" altLang="de-DE" sz="1800"/>
              <a:t>viel effizienter </a:t>
            </a:r>
            <a:r>
              <a:rPr lang="de-DE" altLang="de-DE" sz="1800" b="0"/>
              <a:t>ist?</a:t>
            </a:r>
          </a:p>
        </p:txBody>
      </p:sp>
    </p:spTree>
    <p:extLst>
      <p:ext uri="{BB962C8B-B14F-4D97-AF65-F5344CB8AC3E}">
        <p14:creationId xmlns:p14="http://schemas.microsoft.com/office/powerpoint/2010/main" val="22874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Adresse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Typ legt Länge fest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main() {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endParaRPr lang="en-US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 smtClean="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n-US" b="1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b="1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</a:t>
            </a:r>
            <a:r>
              <a:rPr lang="de-DE" altLang="de-DE" smtClean="0"/>
              <a:t>Variable "gezeigt" </a:t>
            </a:r>
            <a:r>
              <a:rPr lang="de-DE" altLang="de-DE"/>
              <a:t>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err="1" smtClean="0"/>
              <a:t>short</a:t>
            </a:r>
            <a:r>
              <a:rPr lang="de-DE" altLang="de-DE" sz="1600" b="0" smtClean="0"/>
              <a:t> *</a:t>
            </a:r>
            <a:r>
              <a:rPr lang="de-DE" altLang="de-DE" sz="1600" b="0" err="1" smtClean="0"/>
              <a:t>iP</a:t>
            </a:r>
            <a:r>
              <a:rPr lang="de-DE" altLang="de-DE" sz="1600" b="0" smtClean="0"/>
              <a:t> </a:t>
            </a:r>
            <a:r>
              <a:rPr lang="de-DE" altLang="de-DE" sz="1600" b="0"/>
              <a:t>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 smtClean="0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 smtClean="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4 Byte </a:t>
            </a:r>
            <a:r>
              <a:rPr lang="de-DE" smtClean="0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8 Byte </a:t>
            </a:r>
            <a:r>
              <a:rPr lang="de-DE" smtClean="0">
                <a:solidFill>
                  <a:schemeClr val="bg1"/>
                </a:solidFill>
              </a:rPr>
              <a:t>im 64-Bit-Format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Definition</a:t>
            </a:r>
            <a:r>
              <a:rPr lang="de-DE" smtClean="0">
                <a:solidFill>
                  <a:schemeClr val="bg1"/>
                </a:solidFill>
              </a:rPr>
              <a:t> eines </a:t>
            </a:r>
            <a:r>
              <a:rPr lang="de-DE">
                <a:solidFill>
                  <a:schemeClr val="bg1"/>
                </a:solidFill>
              </a:rPr>
              <a:t>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</a:t>
            </a:r>
            <a:r>
              <a:rPr lang="de-DE" smtClean="0">
                <a:solidFill>
                  <a:schemeClr val="bg1"/>
                </a:solidFill>
              </a:rPr>
              <a:t>; hat strenggenommen keinen Wert)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Zuweisung </a:t>
            </a:r>
            <a:r>
              <a:rPr lang="de-DE" smtClean="0">
                <a:solidFill>
                  <a:schemeClr val="bg1"/>
                </a:solidFill>
              </a:rPr>
              <a:t>eines </a:t>
            </a:r>
            <a:r>
              <a:rPr lang="de-DE">
                <a:solidFill>
                  <a:schemeClr val="bg1"/>
                </a:solidFill>
              </a:rPr>
              <a:t>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Pointer und Variablen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835150" y="1892300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int*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771775" y="1892300"/>
            <a:ext cx="792163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2268</a:t>
            </a:r>
          </a:p>
        </p:txBody>
      </p:sp>
      <p:sp>
        <p:nvSpPr>
          <p:cNvPr id="11269" name="Line 7"/>
          <p:cNvSpPr>
            <a:spLocks noChangeShapeType="1"/>
          </p:cNvSpPr>
          <p:nvPr/>
        </p:nvSpPr>
        <p:spPr bwMode="auto">
          <a:xfrm>
            <a:off x="2770188" y="1892300"/>
            <a:ext cx="1587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0" name="Line 8"/>
          <p:cNvSpPr>
            <a:spLocks noChangeShapeType="1"/>
          </p:cNvSpPr>
          <p:nvPr/>
        </p:nvSpPr>
        <p:spPr bwMode="auto">
          <a:xfrm>
            <a:off x="3421063" y="2033588"/>
            <a:ext cx="21605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1" name="Rectangle 10"/>
          <p:cNvSpPr>
            <a:spLocks noChangeArrowheads="1"/>
          </p:cNvSpPr>
          <p:nvPr/>
        </p:nvSpPr>
        <p:spPr bwMode="auto">
          <a:xfrm>
            <a:off x="5581650" y="188912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11272" name="Rectangle 12"/>
          <p:cNvSpPr>
            <a:spLocks noChangeArrowheads="1"/>
          </p:cNvSpPr>
          <p:nvPr/>
        </p:nvSpPr>
        <p:spPr bwMode="auto">
          <a:xfrm>
            <a:off x="6516688" y="188912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11273" name="Line 14"/>
          <p:cNvSpPr>
            <a:spLocks noChangeShapeType="1"/>
          </p:cNvSpPr>
          <p:nvPr/>
        </p:nvSpPr>
        <p:spPr bwMode="auto">
          <a:xfrm>
            <a:off x="6516688" y="1889125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274" name="Text Box 15"/>
          <p:cNvSpPr txBox="1">
            <a:spLocks noChangeArrowheads="1"/>
          </p:cNvSpPr>
          <p:nvPr/>
        </p:nvSpPr>
        <p:spPr bwMode="auto">
          <a:xfrm>
            <a:off x="183515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275" name="Text Box 16"/>
          <p:cNvSpPr txBox="1">
            <a:spLocks noChangeArrowheads="1"/>
          </p:cNvSpPr>
          <p:nvPr/>
        </p:nvSpPr>
        <p:spPr bwMode="auto">
          <a:xfrm>
            <a:off x="219551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2" name="Text Box 45"/>
          <p:cNvSpPr txBox="1">
            <a:spLocks noChangeArrowheads="1"/>
          </p:cNvSpPr>
          <p:nvPr/>
        </p:nvSpPr>
        <p:spPr bwMode="auto">
          <a:xfrm>
            <a:off x="5651500" y="160178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11303" name="Text Box 46"/>
          <p:cNvSpPr txBox="1">
            <a:spLocks noChangeArrowheads="1"/>
          </p:cNvSpPr>
          <p:nvPr/>
        </p:nvSpPr>
        <p:spPr bwMode="auto">
          <a:xfrm>
            <a:off x="6011863" y="160178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11304" name="Text Box 47"/>
          <p:cNvSpPr txBox="1">
            <a:spLocks noChangeArrowheads="1"/>
          </p:cNvSpPr>
          <p:nvPr/>
        </p:nvSpPr>
        <p:spPr bwMode="auto">
          <a:xfrm>
            <a:off x="6661150" y="160178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193925" y="2393950"/>
            <a:ext cx="4538663" cy="2043113"/>
            <a:chOff x="2193925" y="2393950"/>
            <a:chExt cx="4538663" cy="2043113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37188" y="2393950"/>
              <a:ext cx="5000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</a:t>
              </a:r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771775" y="2393950"/>
              <a:ext cx="720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</a:t>
              </a:r>
              <a:r>
                <a:rPr lang="de-DE" altLang="de-DE" sz="1600" b="0" err="1" smtClean="0"/>
                <a:t>iP</a:t>
              </a:r>
              <a:endParaRPr lang="de-DE" altLang="de-DE" sz="1600" b="0"/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50022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54340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56499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58674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6083300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12" name="Text Box 55"/>
            <p:cNvSpPr txBox="1">
              <a:spLocks noChangeArrowheads="1"/>
            </p:cNvSpPr>
            <p:nvPr/>
          </p:nvSpPr>
          <p:spPr bwMode="auto">
            <a:xfrm>
              <a:off x="4786313" y="3733800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3" name="Text Box 56"/>
            <p:cNvSpPr txBox="1">
              <a:spLocks noChangeArrowheads="1"/>
            </p:cNvSpPr>
            <p:nvPr/>
          </p:nvSpPr>
          <p:spPr bwMode="auto">
            <a:xfrm>
              <a:off x="6300788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24098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28416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30575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32750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3490913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193925" y="3735388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11321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</p:grpSp>
      <p:sp>
        <p:nvSpPr>
          <p:cNvPr id="11322" name="Text Box 79"/>
          <p:cNvSpPr txBox="1">
            <a:spLocks noChangeArrowheads="1"/>
          </p:cNvSpPr>
          <p:nvPr/>
        </p:nvSpPr>
        <p:spPr bwMode="auto">
          <a:xfrm>
            <a:off x="2771775" y="160178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11323" name="Rectangle 4"/>
          <p:cNvSpPr>
            <a:spLocks noChangeArrowheads="1"/>
          </p:cNvSpPr>
          <p:nvPr/>
        </p:nvSpPr>
        <p:spPr bwMode="auto">
          <a:xfrm>
            <a:off x="2266950" y="2070100"/>
            <a:ext cx="503238" cy="1762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11324" name="Rectangle 4"/>
          <p:cNvSpPr>
            <a:spLocks noChangeArrowheads="1"/>
          </p:cNvSpPr>
          <p:nvPr/>
        </p:nvSpPr>
        <p:spPr bwMode="auto">
          <a:xfrm>
            <a:off x="2266950" y="189230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11325" name="Rectangle 6"/>
          <p:cNvSpPr>
            <a:spLocks noChangeArrowheads="1"/>
          </p:cNvSpPr>
          <p:nvPr/>
        </p:nvSpPr>
        <p:spPr bwMode="auto">
          <a:xfrm>
            <a:off x="1835150" y="1892300"/>
            <a:ext cx="1728788" cy="3587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6" name="Rectangle 11"/>
          <p:cNvSpPr>
            <a:spLocks noChangeArrowheads="1"/>
          </p:cNvSpPr>
          <p:nvPr/>
        </p:nvSpPr>
        <p:spPr bwMode="auto">
          <a:xfrm>
            <a:off x="6013450" y="2066925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11327" name="Rectangle 11"/>
          <p:cNvSpPr>
            <a:spLocks noChangeArrowheads="1"/>
          </p:cNvSpPr>
          <p:nvPr/>
        </p:nvSpPr>
        <p:spPr bwMode="auto">
          <a:xfrm>
            <a:off x="6013450" y="188912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11328" name="Rectangle 13"/>
          <p:cNvSpPr>
            <a:spLocks noChangeArrowheads="1"/>
          </p:cNvSpPr>
          <p:nvPr/>
        </p:nvSpPr>
        <p:spPr bwMode="auto">
          <a:xfrm>
            <a:off x="5581650" y="1889125"/>
            <a:ext cx="1727200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29" name="Oval 24"/>
          <p:cNvSpPr>
            <a:spLocks noChangeArrowheads="1"/>
          </p:cNvSpPr>
          <p:nvPr/>
        </p:nvSpPr>
        <p:spPr bwMode="auto">
          <a:xfrm>
            <a:off x="3382963" y="19621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827584" y="4927600"/>
            <a:ext cx="3798391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&amp;i 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*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iP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std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6311900" y="4945063"/>
            <a:ext cx="633413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2268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10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2158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4643438" y="5321300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05850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Der Null-Pointer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 smtClean="0"/>
              <a:t>Der</a:t>
            </a:r>
            <a:r>
              <a:rPr lang="de-DE" noProof="0" dirty="0" smtClean="0"/>
              <a:t> Null-Pointer</a:t>
            </a:r>
            <a:r>
              <a:rPr lang="de-DE" b="0" noProof="0" dirty="0" smtClean="0"/>
              <a:t> wird verwendet, um anzuzeigen, dass ein Pointer noch </a:t>
            </a:r>
            <a:r>
              <a:rPr lang="de-DE" b="1" noProof="0" dirty="0" smtClean="0"/>
              <a:t>keinen definierten Wert </a:t>
            </a:r>
            <a:r>
              <a:rPr lang="de-DE" b="0" noProof="0" dirty="0" smtClean="0"/>
              <a:t>hat.</a:t>
            </a:r>
            <a:br>
              <a:rPr lang="de-DE" b="0" noProof="0" dirty="0" smtClean="0"/>
            </a:br>
            <a:endParaRPr lang="de-DE" noProof="0" dirty="0" smtClean="0"/>
          </a:p>
          <a:p>
            <a:r>
              <a:rPr lang="de-DE" b="0" noProof="0" dirty="0" smtClean="0"/>
              <a:t>C: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 smtClean="0"/>
              <a:t>C90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b="0" noProof="0" dirty="0" smtClean="0"/>
              <a:t/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 smtClean="0"/>
              <a:t>C++11</a:t>
            </a:r>
            <a:br>
              <a:rPr lang="de-DE" b="0" noProof="0" dirty="0" smtClean="0"/>
            </a:b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3287658" y="3821018"/>
            <a:ext cx="2580486" cy="814090"/>
          </a:xfrm>
          <a:prstGeom prst="wedgeRoundRectCallout">
            <a:avLst>
              <a:gd name="adj1" fmla="val -59842"/>
              <a:gd name="adj2" fmla="val 1167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Wie &lt;</a:t>
            </a:r>
            <a:r>
              <a:rPr lang="de-DE" b="1" err="1" smtClean="0">
                <a:solidFill>
                  <a:schemeClr val="bg1"/>
                </a:solidFill>
              </a:rPr>
              <a:t>stddef.h</a:t>
            </a:r>
            <a:r>
              <a:rPr lang="de-DE" b="1" smtClean="0">
                <a:solidFill>
                  <a:schemeClr val="bg1"/>
                </a:solidFill>
              </a:rPr>
              <a:t>&gt;, aber mit </a:t>
            </a:r>
            <a:r>
              <a:rPr lang="de-DE" b="1" err="1" smtClean="0">
                <a:solidFill>
                  <a:schemeClr val="bg1"/>
                </a:solidFill>
              </a:rPr>
              <a:t>Namespaces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</a:t>
            </a:r>
            <a:r>
              <a:rPr lang="en-US" sz="1200" smtClean="0">
                <a:hlinkClick r:id="rId3"/>
              </a:rPr>
              <a:t>en.wikipedia.org/Null_pointer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 smtClean="0"/>
              <a:t>Was passiert beim Aufruf 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 smtClean="0"/>
              <a:t>?</a:t>
            </a:r>
          </a:p>
          <a:p>
            <a:r>
              <a:rPr lang="de-DE" b="1" noProof="0" dirty="0" smtClean="0"/>
              <a:t>Traditionelle Strings:</a:t>
            </a:r>
            <a:r>
              <a:rPr lang="de-DE" noProof="0" dirty="0" smtClean="0"/>
              <a:t> Folgen von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smtClean="0"/>
              <a:t> (mit '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 smtClean="0"/>
              <a:t>abgeschlossen)</a:t>
            </a:r>
            <a:endParaRPr lang="de-DE" noProof="0" dirty="0"/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 smtClean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smtClean="0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/>
            </a: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 smtClean="0">
                <a:latin typeface="Consolas" pitchFamily="49" charset="0"/>
                <a:cs typeface="Consolas" pitchFamily="49" charset="0"/>
              </a:rPr>
              <a:t>2279</a:t>
            </a:r>
            <a:endParaRPr lang="de-DE" altLang="de-DE" sz="16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Spezieller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 smtClean="0">
                <a:solidFill>
                  <a:schemeClr val="bg1"/>
                </a:solidFill>
              </a:rPr>
              <a:t> = </a:t>
            </a:r>
            <a:br>
              <a:rPr lang="de-DE" b="1" smtClean="0">
                <a:solidFill>
                  <a:schemeClr val="bg1"/>
                </a:solidFill>
              </a:rPr>
            </a:br>
            <a:r>
              <a:rPr lang="de-DE" b="1" smtClean="0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 /</a:t>
              </a:r>
              <a:br>
                <a:rPr lang="de-DE" altLang="de-DE" sz="1600" b="0" smtClean="0"/>
              </a:br>
              <a:r>
                <a:rPr lang="de-DE" altLang="de-DE" sz="1600" b="0" smtClean="0"/>
                <a:t>          </a:t>
              </a: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 </a:t>
              </a:r>
              <a:endParaRPr lang="de-DE" altLang="de-DE" sz="1600" b="0"/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2264</a:t>
              </a:r>
              <a:endParaRPr lang="de-DE" altLang="de-DE" sz="1800" b="0" i="1"/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7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a</a:t>
              </a:r>
              <a:endParaRPr lang="de-DE" altLang="de-DE" sz="1800" b="0"/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x</a:t>
              </a:r>
              <a:endParaRPr lang="de-DE" altLang="de-DE" sz="1800" b="0"/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e</a:t>
              </a:r>
              <a:endParaRPr lang="de-DE" altLang="de-DE" sz="1800" b="0"/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t</a:t>
              </a:r>
              <a:endParaRPr lang="de-DE" altLang="de-DE" sz="1800" b="0"/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\0</a:t>
              </a:r>
              <a:endParaRPr lang="de-DE" altLang="de-DE" sz="1800" b="0"/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2279</a:t>
              </a:r>
              <a:endParaRPr lang="de-DE" altLang="de-DE" sz="1800" b="0" i="1"/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 smtClean="0"/>
                <a:t>2289</a:t>
              </a:r>
              <a:endParaRPr lang="de-DE" altLang="de-DE" sz="1800" b="0" i="1"/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0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8</a:t>
              </a:r>
              <a:endParaRPr lang="de-DE" altLang="de-DE" sz="1000" b="0" i="1">
                <a:solidFill>
                  <a:schemeClr val="bg2"/>
                </a:solidFill>
              </a:endParaRP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1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 smtClean="0">
                  <a:solidFill>
                    <a:schemeClr val="bg2"/>
                  </a:solidFill>
                </a:rPr>
                <a:t>4</a:t>
              </a:r>
              <a:endParaRPr lang="de-DE" altLang="de-DE" sz="1000" b="0" i="1">
                <a:solidFill>
                  <a:schemeClr val="bg2"/>
                </a:solidFill>
              </a:endParaRP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**</a:t>
              </a:r>
              <a:r>
                <a:rPr lang="de-DE" altLang="de-DE" sz="1600" b="0" err="1" smtClean="0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 smtClean="0"/>
                <a:t>char</a:t>
              </a:r>
              <a:r>
                <a:rPr lang="de-DE" altLang="de-DE" sz="1600" b="0" smtClean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[0][0]</a:t>
              </a:r>
              <a:endParaRPr lang="de-DE" altLang="de-DE" sz="1600" b="0"/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 smtClean="0"/>
                <a:t>argv</a:t>
              </a:r>
              <a:r>
                <a:rPr lang="de-DE" altLang="de-DE" sz="1600" b="0" smtClean="0"/>
                <a:t>[1][</a:t>
              </a:r>
              <a:r>
                <a:rPr lang="de-DE" altLang="de-DE" sz="1600" b="0"/>
                <a:t>0</a:t>
              </a:r>
              <a:r>
                <a:rPr lang="de-DE" altLang="de-DE" sz="1600" b="0" smtClean="0"/>
                <a:t>]</a:t>
              </a:r>
              <a:endParaRPr lang="de-DE" altLang="de-DE" sz="1600" b="0"/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f</a:t>
              </a:r>
              <a:endParaRPr lang="de-DE" altLang="de-DE" sz="1800" b="0"/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30" grpId="0"/>
      <p:bldP spid="11332" grpId="0" animBg="1"/>
      <p:bldP spid="131" grpId="0" animBg="1"/>
      <p:bldP spid="10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Arrays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 smtClean="0"/>
              <a:t>Java</a:t>
            </a:r>
          </a:p>
          <a:p>
            <a:pPr marL="520700" indent="-342900"/>
            <a:r>
              <a:rPr lang="de-DE" b="1" noProof="0" dirty="0" smtClean="0"/>
              <a:t>Eingebautes Sprachfeature</a:t>
            </a:r>
            <a:r>
              <a:rPr lang="de-DE" noProof="0" dirty="0" smtClean="0"/>
              <a:t> mit speziellem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 smtClean="0">
                <a:cs typeface="Consolas" panose="020B0609020204030204" pitchFamily="49" charset="0"/>
              </a:rPr>
              <a:t> 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 smtClean="0"/>
              <a:t>-Attribut</a:t>
            </a:r>
          </a:p>
          <a:p>
            <a:pPr marL="520700" indent="-342900"/>
            <a:r>
              <a:rPr lang="de-DE" noProof="0" dirty="0" smtClean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smtClean="0"/>
              <a:t>: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int[] x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 1, 2, 3, 5, 8}; int x2 = x[2];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 smtClean="0"/>
          </a:p>
          <a:p>
            <a:pPr marL="0" indent="0">
              <a:buNone/>
            </a:pPr>
            <a:r>
              <a:rPr lang="de-DE" b="1" noProof="0" dirty="0" smtClean="0"/>
              <a:t>C++</a:t>
            </a:r>
          </a:p>
          <a:p>
            <a:pPr marL="520700" indent="-342900"/>
            <a:r>
              <a:rPr lang="de-DE" b="1" noProof="0" dirty="0" err="1" smtClean="0"/>
              <a:t>Syntactic</a:t>
            </a:r>
            <a:r>
              <a:rPr lang="de-DE" b="1" noProof="0" dirty="0" smtClean="0"/>
              <a:t> Sugar</a:t>
            </a:r>
            <a:r>
              <a:rPr lang="de-DE" noProof="0" dirty="0" smtClean="0"/>
              <a:t>: Array = Pointer auf zusammenhängenden Speicherbereich</a:t>
            </a:r>
          </a:p>
          <a:p>
            <a:pPr marL="520700" indent="-342900"/>
            <a:r>
              <a:rPr lang="de-DE" b="1" noProof="0" dirty="0" smtClean="0"/>
              <a:t>Problem</a:t>
            </a:r>
            <a:r>
              <a:rPr lang="de-DE" noProof="0" dirty="0" smtClean="0"/>
              <a:t>: Längeninformation werden nicht explizit gespeichert</a:t>
            </a:r>
            <a:endParaRPr lang="de-DE" noProof="0" dirty="0" smtClean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smtClean="0">
                <a:sym typeface="Wingdings" panose="05000000000000000000" pitchFamily="2" charset="2"/>
              </a:rPr>
              <a:t>Gefahr</a:t>
            </a:r>
            <a:r>
              <a:rPr lang="de-DE" noProof="0" dirty="0" smtClean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 smtClean="0"/>
              <a:t>Beispiel</a:t>
            </a:r>
            <a:r>
              <a:rPr lang="de-DE" noProof="0" dirty="0" smtClean="0"/>
              <a:t>: </a:t>
            </a:r>
            <a:r>
              <a:rPr lang="de-DE" noProof="0" smtClean="0"/>
              <a:t/>
            </a:r>
            <a:br>
              <a:rPr lang="de-DE" noProof="0" smtClean="0"/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myArray[]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</a:t>
            </a:r>
            <a:r>
              <a:rPr lang="de-DE" noProof="0" dirty="0" smtClean="0"/>
              <a:t>1, 1, 2, 3, 5, </a:t>
            </a:r>
            <a:r>
              <a:rPr lang="de-DE" noProof="0" smtClean="0"/>
              <a:t>8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int *myArray2 = myArray;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+ 77); //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Danger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</a:t>
            </a:r>
            <a:r>
              <a:rPr lang="en-US" sz="1200" smtClean="0">
                <a:hlinkClick r:id="rId2"/>
              </a:rPr>
              <a:t>/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 smtClean="0"/>
              <a:t>-Operator und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 smtClean="0"/>
              <a:t>-Operator</a:t>
            </a:r>
          </a:p>
          <a:p>
            <a:pPr lvl="1"/>
            <a:r>
              <a:rPr lang="de-DE" noProof="0" dirty="0" smtClean="0"/>
              <a:t>… liefert die </a:t>
            </a:r>
            <a:r>
              <a:rPr lang="de-DE" b="1" noProof="0" dirty="0" smtClean="0"/>
              <a:t>Größe (in Byte) einer Variable</a:t>
            </a:r>
            <a:r>
              <a:rPr lang="de-DE" noProof="0" dirty="0" smtClean="0"/>
              <a:t> eines bestimmten Typs.</a:t>
            </a:r>
          </a:p>
          <a:p>
            <a:pPr lvl="1"/>
            <a:r>
              <a:rPr lang="de-DE" noProof="0" dirty="0" smtClean="0"/>
              <a:t>Aufruf über </a:t>
            </a:r>
            <a:r>
              <a:rPr lang="de-DE" b="1" noProof="0" dirty="0" smtClean="0"/>
              <a:t>Typ</a:t>
            </a:r>
            <a:r>
              <a:rPr lang="de-DE" noProof="0" dirty="0" smtClean="0"/>
              <a:t> oder </a:t>
            </a:r>
            <a:r>
              <a:rPr lang="de-DE" b="1" noProof="0" dirty="0" smtClean="0"/>
              <a:t>konkrete Variable </a:t>
            </a:r>
            <a:r>
              <a:rPr lang="de-DE" noProof="0" dirty="0" smtClean="0"/>
              <a:t>möglich</a:t>
            </a:r>
          </a:p>
          <a:p>
            <a:r>
              <a:rPr lang="de-DE" b="1" noProof="0" dirty="0" smtClean="0"/>
              <a:t>Datentyp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 smtClean="0"/>
              <a:t>Standard-STL-Datentyp, um </a:t>
            </a:r>
            <a:r>
              <a:rPr lang="de-DE" b="1" noProof="0" dirty="0" smtClean="0"/>
              <a:t>Objektgrößen</a:t>
            </a:r>
            <a:r>
              <a:rPr lang="de-DE" noProof="0" dirty="0" smtClean="0"/>
              <a:t> in Byte zu speichern</a:t>
            </a:r>
          </a:p>
          <a:p>
            <a:pPr lvl="1"/>
            <a:r>
              <a:rPr lang="de-DE" noProof="0" dirty="0" smtClean="0"/>
              <a:t>Ist immer groß genug, um das größtmögliche Objekt auf der jeweiligen Plattform zu speichern.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&lt;cstddef&gt; // contains std::size_t</a:t>
            </a:r>
            <a:endParaRPr lang="en-US" sz="140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smtClean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std::size_t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3.0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std::cout &lt;&lt;</a:t>
            </a:r>
            <a:r>
              <a:rPr lang="en-US" sz="1400" b="1" smtClea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sizeof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smtClean="0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</a:t>
            </a:r>
            <a:r>
              <a:rPr lang="en-US" sz="1200" smtClean="0">
                <a:hlinkClick r:id="rId2"/>
              </a:rPr>
              <a:t>en.cppreference.com/w/cpp/language/sizeof </a:t>
            </a:r>
            <a:endParaRPr lang="en-US" sz="1200">
              <a:hlinkClick r:id="rId2"/>
            </a:endParaRPr>
          </a:p>
          <a:p>
            <a:pPr algn="r"/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en.cppreference.com/w/cpp/types/size_t</a:t>
            </a:r>
            <a:r>
              <a:rPr lang="en-US" sz="1200" smtClean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Regeln für den Electronic Classroom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smtClean="0">
                <a:sym typeface="Wingdings" panose="05000000000000000000" pitchFamily="2" charset="2"/>
              </a:rPr>
              <a:t>Es </a:t>
            </a:r>
            <a:r>
              <a:rPr lang="de-DE" b="1" noProof="0" dirty="0" smtClean="0">
                <a:sym typeface="Wingdings" panose="05000000000000000000" pitchFamily="2" charset="2"/>
              </a:rPr>
              <a:t>gelten von der Pooladministration klare Regeln.</a:t>
            </a:r>
            <a:r>
              <a:rPr lang="de-DE" b="1" noProof="0" smtClean="0">
                <a:sym typeface="Wingdings" panose="05000000000000000000" pitchFamily="2" charset="2"/>
              </a:rPr>
              <a:t/>
            </a:r>
            <a:br>
              <a:rPr lang="de-DE" b="1" noProof="0" smtClean="0">
                <a:sym typeface="Wingdings" panose="05000000000000000000" pitchFamily="2" charset="2"/>
              </a:rPr>
            </a:br>
            <a:r>
              <a:rPr lang="de-DE" b="1" noProof="0" smtClean="0">
                <a:sym typeface="Wingdings" panose="05000000000000000000" pitchFamily="2" charset="2"/>
              </a:rPr>
              <a:t>Bitte…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Essen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 Trinken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noProof="0" smtClean="0">
                <a:sym typeface="Wingdings" panose="05000000000000000000" pitchFamily="2" charset="2"/>
              </a:rPr>
              <a:t>Keine </a:t>
            </a:r>
            <a:r>
              <a:rPr lang="de-DE" noProof="0" dirty="0" smtClean="0">
                <a:sym typeface="Wingdings" panose="05000000000000000000" pitchFamily="2" charset="2"/>
              </a:rPr>
              <a:t>Kabel abmontieren / umstecken</a:t>
            </a:r>
          </a:p>
          <a:p>
            <a:pPr marL="457200" indent="-457200">
              <a:buAutoNum type="arabicPeriod"/>
            </a:pPr>
            <a:endParaRPr lang="de-DE" noProof="0" dirty="0" smtClean="0">
              <a:sym typeface="Wingdings" panose="05000000000000000000" pitchFamily="2" charset="2"/>
            </a:endParaRPr>
          </a:p>
          <a:p>
            <a:r>
              <a:rPr lang="de-DE" b="1" noProof="0" dirty="0" smtClean="0">
                <a:sym typeface="Wingdings" panose="05000000000000000000" pitchFamily="2" charset="2"/>
              </a:rPr>
              <a:t>Bei wiederholtem Verstoß kann ein Teilnehmer des Praktikums verwiesen werden</a:t>
            </a: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96088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2292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Wann braucht </a:t>
            </a:r>
            <a:r>
              <a:rPr lang="de-DE" altLang="de-DE" sz="1800" b="0"/>
              <a:t>man wirklich Zeiger?  </a:t>
            </a: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Wieso </a:t>
            </a:r>
            <a:r>
              <a:rPr lang="de-DE" altLang="de-DE" sz="1800" b="0"/>
              <a:t>kann man nicht einfach nur normale Variablen verwenden?  </a:t>
            </a:r>
          </a:p>
        </p:txBody>
      </p:sp>
    </p:spTree>
    <p:extLst>
      <p:ext uri="{BB962C8B-B14F-4D97-AF65-F5344CB8AC3E}">
        <p14:creationId xmlns:p14="http://schemas.microsoft.com/office/powerpoint/2010/main" val="47468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Das Schlüsselwort </a:t>
            </a: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mtClean="0"/>
              <a:t> deklariert eine </a:t>
            </a:r>
            <a:r>
              <a:rPr lang="en-US" b="1" smtClean="0"/>
              <a:t>Variable</a:t>
            </a:r>
            <a:r>
              <a:rPr lang="en-US" smtClean="0"/>
              <a:t> als unveränderlich.</a:t>
            </a:r>
          </a:p>
          <a:p>
            <a:r>
              <a:rPr lang="en-US" smtClean="0"/>
              <a:t>Das bedeutet, dass die zur Variablen gehörige Speicherzelle über die Variable nicht verändert werden kann.</a:t>
            </a:r>
            <a:endParaRPr lang="en-US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Unveränderlichkeit - </a:t>
            </a:r>
            <a:r>
              <a:rPr lang="de-DE" altLang="de-DE" i="1" noProof="0" dirty="0" err="1" smtClean="0"/>
              <a:t>const</a:t>
            </a:r>
            <a:endParaRPr lang="de-DE" altLang="de-DE" noProof="0" dirty="0" smtClean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 </a:t>
            </a:r>
            <a:r>
              <a:rPr lang="de-DE" altLang="de-DE" sz="24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 smtClean="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</a:t>
            </a:r>
            <a:r>
              <a:rPr lang="de-DE" altLang="de-DE" sz="1800" b="0" smtClean="0">
                <a:latin typeface="Consolas" pitchFamily="49" charset="0"/>
                <a:cs typeface="Consolas" pitchFamily="49" charset="0"/>
              </a:rPr>
              <a:t>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Einmalige, sofortige Definition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= 42; </a:t>
            </a:r>
            <a: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  <a:t/>
            </a:r>
            <a:br>
              <a:rPr lang="en-US" altLang="de-DE" sz="1800" smtClean="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smtClean="0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</a:t>
            </a:r>
            <a:r>
              <a:rPr lang="de-DE" i="1" err="1" smtClean="0">
                <a:solidFill>
                  <a:schemeClr val="bg1"/>
                </a:solidFill>
              </a:rPr>
              <a:t>const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 smtClean="0">
                <a:solidFill>
                  <a:schemeClr val="bg1"/>
                </a:solidFill>
              </a:rPr>
              <a:t>- Lese von rechts nach links.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 smtClean="0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  <p:bldP spid="16" grpId="0" animBg="1"/>
      <p:bldP spid="13323" grpId="0"/>
      <p:bldP spid="21" grpId="0"/>
      <p:bldP spid="22" grpId="0"/>
      <p:bldP spid="23" grpId="0"/>
      <p:bldP spid="15" grpId="0" animBg="1"/>
      <p:bldP spid="1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/>
              <a:t>Const</a:t>
            </a:r>
            <a:r>
              <a:rPr lang="de-DE" noProof="0" dirty="0" smtClean="0"/>
              <a:t> Correctness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 smtClean="0"/>
              <a:t>Wird </a:t>
            </a:r>
            <a:r>
              <a:rPr lang="de-DE" noProof="0" dirty="0" smtClean="0"/>
              <a:t>in C++ durch das </a:t>
            </a:r>
            <a:r>
              <a:rPr lang="de-DE" b="1" noProof="0" dirty="0" smtClean="0"/>
              <a:t>Schlüsselwort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 smtClean="0"/>
              <a:t> </a:t>
            </a:r>
            <a:r>
              <a:rPr lang="de-DE" noProof="0" dirty="0" smtClean="0"/>
              <a:t>(für Typen und Funktionen) sichergestellt.</a:t>
            </a:r>
          </a:p>
          <a:p>
            <a:endParaRPr lang="de-DE" noProof="0" dirty="0" smtClean="0"/>
          </a:p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 smtClean="0"/>
              <a:t> und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smtClean="0"/>
              <a:t> entsprechen </a:t>
            </a:r>
            <a:r>
              <a:rPr lang="de-DE" b="1" noProof="0" dirty="0" smtClean="0"/>
              <a:t>zur </a:t>
            </a:r>
            <a:r>
              <a:rPr lang="de-DE" b="1" noProof="0" dirty="0" err="1" smtClean="0"/>
              <a:t>Compile</a:t>
            </a:r>
            <a:r>
              <a:rPr lang="de-DE" b="1" noProof="0" dirty="0" smtClean="0"/>
              <a:t>-Zeit </a:t>
            </a:r>
            <a:r>
              <a:rPr lang="de-DE" noProof="0" dirty="0" smtClean="0"/>
              <a:t>verschiedenen Typen</a:t>
            </a:r>
            <a:r>
              <a:rPr lang="de-DE" b="1" noProof="0" dirty="0" smtClean="0"/>
              <a:t>, zur Laufzeit </a:t>
            </a:r>
            <a:r>
              <a:rPr lang="de-DE" noProof="0" dirty="0" smtClean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</a:t>
            </a:r>
            <a:r>
              <a:rPr lang="de-DE" sz="2000" smtClean="0"/>
              <a:t>wenn als </a:t>
            </a:r>
            <a:r>
              <a:rPr lang="de-DE" sz="2000"/>
              <a:t>unverändlich </a:t>
            </a:r>
            <a:r>
              <a:rPr lang="de-DE" sz="2000" smtClean="0"/>
              <a:t>gekennzeichnete Objekte </a:t>
            </a:r>
            <a:r>
              <a:rPr lang="de-DE" sz="2000"/>
              <a:t>durch das Programm </a:t>
            </a:r>
            <a:r>
              <a:rPr lang="de-DE" sz="2000" smtClean="0"/>
              <a:t>nicht </a:t>
            </a:r>
            <a:r>
              <a:rPr lang="de-DE" sz="2000"/>
              <a:t>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smtClean="0"/>
              <a:t>Sie </a:t>
            </a:r>
            <a:r>
              <a:rPr lang="de-DE" altLang="de-DE" noProof="0" dirty="0" smtClean="0"/>
              <a:t>braucht </a:t>
            </a:r>
            <a:r>
              <a:rPr lang="de-DE" altLang="de-DE" b="1" noProof="0" dirty="0" smtClean="0"/>
              <a:t>nicht </a:t>
            </a:r>
            <a:r>
              <a:rPr lang="de-DE" altLang="de-DE" b="1" i="1" noProof="0" dirty="0" smtClean="0"/>
              <a:t>zwangsweise </a:t>
            </a:r>
            <a:r>
              <a:rPr lang="de-DE" altLang="de-DE" b="1" noProof="0" dirty="0" smtClean="0"/>
              <a:t>eigenen Speicher </a:t>
            </a:r>
            <a:r>
              <a:rPr lang="de-DE" altLang="de-DE" noProof="0" dirty="0" smtClean="0"/>
              <a:t>(bspw. innerhalb einer </a:t>
            </a:r>
            <a:r>
              <a:rPr lang="de-DE" altLang="de-DE" noProof="0" smtClean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 smtClean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 smtClean="0"/>
              <a:t>Sie verhält sich </a:t>
            </a:r>
            <a:r>
              <a:rPr lang="de-DE" altLang="de-DE" b="1" noProof="0" dirty="0" smtClean="0"/>
              <a:t>wie ein </a:t>
            </a:r>
            <a:r>
              <a:rPr lang="de-DE" alt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 smtClean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 smtClean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Syntax wie für Variablen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  <a:ex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Zusammenfassung: </a:t>
            </a:r>
            <a:r>
              <a:rPr lang="de-DE" noProof="0" dirty="0" err="1" smtClean="0"/>
              <a:t>Asterisk</a:t>
            </a:r>
            <a:r>
              <a:rPr lang="de-DE" noProof="0" dirty="0" smtClean="0"/>
              <a:t> und </a:t>
            </a:r>
            <a:r>
              <a:rPr lang="de-DE" noProof="0" dirty="0" err="1" smtClean="0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/>
                <a:gridCol w="2664296"/>
                <a:gridCol w="2951856"/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Asterisk</a:t>
                      </a:r>
                      <a:r>
                        <a:rPr lang="en-US" baseline="0" smtClean="0"/>
                        <a:t> (</a:t>
                      </a:r>
                      <a:r>
                        <a:rPr lang="en-US" smtClean="0"/>
                        <a:t>*)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Ampersand (&amp;)</a:t>
                      </a:r>
                      <a:endParaRPr lang="en-US"/>
                    </a:p>
                  </a:txBody>
                  <a:tcPr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err="1" smtClean="0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  <a:tr h="754054">
                <a:tc>
                  <a:txBody>
                    <a:bodyPr/>
                    <a:lstStyle/>
                    <a:p>
                      <a:r>
                        <a:rPr lang="en-US" smtClean="0"/>
                        <a:t>Operator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smtClean="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 smtClean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int 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Variablentypen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Werttypen </a:t>
            </a:r>
            <a:r>
              <a:rPr lang="de-DE" noProof="0" dirty="0" smtClean="0"/>
              <a:t>(enden weder auf &amp;,*,[])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 smtClean="0">
                <a:solidFill>
                  <a:srgbClr val="000000"/>
                </a:solidFill>
              </a:rPr>
              <a:t>Werttyp</a:t>
            </a:r>
            <a:r>
              <a:rPr lang="de-DE" b="1" noProof="0" dirty="0" smtClean="0">
                <a:solidFill>
                  <a:srgbClr val="000000"/>
                </a:solidFill>
              </a:rPr>
              <a:t>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Building(3);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Referenztypen </a:t>
            </a:r>
            <a:r>
              <a:rPr lang="de-DE" noProof="0" dirty="0" smtClean="0"/>
              <a:t>(enden auf &amp;)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Referenz-Typ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 smtClean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</a:t>
            </a:r>
            <a:r>
              <a:rPr lang="de-DE" noProof="0" smtClean="0">
                <a:solidFill>
                  <a:srgbClr val="000000"/>
                </a:solidFill>
              </a:rPr>
              <a:t>.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&amp;y =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x;</a:t>
            </a:r>
          </a:p>
          <a:p>
            <a:pPr lvl="1"/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 smtClean="0"/>
              <a:t>Pointer-Typen </a:t>
            </a:r>
            <a:r>
              <a:rPr lang="de-DE" noProof="0" dirty="0" smtClean="0"/>
              <a:t>(enden auf *)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Variable mit </a:t>
            </a:r>
            <a:r>
              <a:rPr lang="de-DE" b="1" noProof="0" dirty="0" smtClean="0">
                <a:solidFill>
                  <a:srgbClr val="000000"/>
                </a:solidFill>
              </a:rPr>
              <a:t>Pointer-Typ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 smtClean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 smtClean="0">
                <a:solidFill>
                  <a:srgbClr val="000000"/>
                </a:solidFill>
              </a:rPr>
              <a:t>z.B.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 smtClean="0"/>
              <a:t>Array-Typen </a:t>
            </a:r>
            <a:r>
              <a:rPr lang="de-DE" noProof="0" dirty="0" smtClean="0"/>
              <a:t>(enden auf [], </a:t>
            </a:r>
            <a:r>
              <a:rPr lang="de-DE" noProof="0" err="1" smtClean="0"/>
              <a:t>Syntactic</a:t>
            </a:r>
            <a:r>
              <a:rPr lang="de-DE" noProof="0" smtClean="0"/>
              <a:t> Sugar)</a:t>
            </a:r>
          </a:p>
          <a:p>
            <a:pPr lvl="2"/>
            <a:r>
              <a:rPr lang="de-DE" noProof="0" smtClean="0"/>
              <a:t>Variable </a:t>
            </a:r>
            <a:r>
              <a:rPr lang="de-DE" noProof="0" dirty="0" smtClean="0"/>
              <a:t>mit </a:t>
            </a:r>
            <a:r>
              <a:rPr lang="de-DE" b="1" noProof="0" dirty="0" smtClean="0"/>
              <a:t>Array-Typ </a:t>
            </a:r>
            <a:r>
              <a:rPr lang="de-DE" b="1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 smtClean="0"/>
              <a:t> verweist auf ein Array, dessen Elemente den Typ </a:t>
            </a:r>
            <a:r>
              <a:rPr lang="de-DE" noProof="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 smtClean="0"/>
              <a:t> haben, und ist äquivalent zu Typ </a:t>
            </a:r>
            <a:r>
              <a:rPr lang="de-DE" noProof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smtClean="0"/>
              <a:t>.</a:t>
            </a:r>
          </a:p>
          <a:p>
            <a:pPr lvl="2"/>
            <a:r>
              <a:rPr lang="de-DE" noProof="0" smtClean="0"/>
              <a:t>z.B.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x[] 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= x;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Zusammenfassung: Zuweisung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 smtClean="0"/>
              <a:t>Was passiert bei der Zuweisung zwischen verschiedenen Variablentypen?</a:t>
            </a:r>
          </a:p>
          <a:p>
            <a:pPr lvl="1"/>
            <a:r>
              <a:rPr lang="de-DE" noProof="0" dirty="0" smtClean="0"/>
              <a:t>[LHS-Typ] x = [Operator] [RHS-Typ] y;</a:t>
            </a:r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lvl="1"/>
            <a:endParaRPr lang="de-DE" noProof="0" dirty="0" smtClean="0"/>
          </a:p>
          <a:p>
            <a:pPr marL="9525" indent="0">
              <a:buNone/>
            </a:pPr>
            <a:r>
              <a:rPr lang="de-DE" noProof="0" dirty="0" smtClean="0"/>
              <a:t>(1) </a:t>
            </a:r>
            <a:r>
              <a:rPr lang="de-DE" b="1" noProof="0" dirty="0" smtClean="0"/>
              <a:t>Adressoperator</a:t>
            </a:r>
            <a:r>
              <a:rPr lang="de-DE" noProof="0" dirty="0" smtClean="0"/>
              <a:t> kann nur auf </a:t>
            </a:r>
            <a:r>
              <a:rPr lang="de-DE" noProof="0" smtClean="0"/>
              <a:t>"benannte</a:t>
            </a:r>
            <a:r>
              <a:rPr lang="de-DE" noProof="0" dirty="0" smtClean="0"/>
              <a:t>" Objekte angewandt werden (z.B. Variablen), nicht aber auf anonyme Objekte und </a:t>
            </a:r>
            <a:r>
              <a:rPr lang="de-DE" noProof="0" dirty="0" err="1" smtClean="0"/>
              <a:t>Literale</a:t>
            </a:r>
            <a:r>
              <a:rPr lang="de-DE" noProof="0" dirty="0" smtClean="0"/>
              <a:t> (z.B.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 smtClean="0"/>
              <a:t>, </a:t>
            </a:r>
            <a:r>
              <a:rPr lang="de-DE" noProof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 smtClean="0"/>
              <a:t>)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/>
                <a:gridCol w="2308098"/>
                <a:gridCol w="2420065"/>
                <a:gridCol w="2223294"/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 smtClean="0"/>
                        <a:t>RHS</a:t>
                      </a:r>
                    </a:p>
                    <a:p>
                      <a:endParaRPr lang="en-US" sz="2100" smtClean="0"/>
                    </a:p>
                    <a:p>
                      <a:r>
                        <a:rPr lang="en-US" sz="2100" smtClean="0"/>
                        <a:t>LHS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smtClean="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Referenz-Typ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Y &amp;y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smtClean="0"/>
                        <a:t>Pointer-Typ</a:t>
                      </a:r>
                    </a:p>
                    <a:p>
                      <a:pPr algn="ctr"/>
                      <a:r>
                        <a:rPr lang="en-US" sz="2100" smtClean="0"/>
                        <a:t>Y *y</a:t>
                      </a:r>
                      <a:endParaRPr lang="en-US" sz="2100"/>
                    </a:p>
                  </a:txBody>
                  <a:tcPr marL="107203" marR="107203" marT="53602" marB="53602"/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Wert-Typ 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x = 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 x = y</a:t>
                      </a:r>
                      <a:r>
                        <a:rPr lang="en-US" sz="2100" baseline="0" smtClean="0"/>
                        <a:t> (</a:t>
                      </a:r>
                      <a:r>
                        <a:rPr lang="en-US" sz="2100" smtClean="0"/>
                        <a:t>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</a:t>
                      </a:r>
                      <a:r>
                        <a:rPr lang="en-US" sz="2100" smtClean="0"/>
                        <a:t>= *y</a:t>
                      </a:r>
                      <a:r>
                        <a:rPr lang="en-US" sz="2100" baseline="0" smtClean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 smtClean="0"/>
                        <a:t>Referenz-Typ X</a:t>
                      </a:r>
                      <a:r>
                        <a:rPr lang="en-US" sz="2100" baseline="0" smtClean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*y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 smtClean="0"/>
                        <a:t>Pointer-Typ</a:t>
                      </a:r>
                      <a:br>
                        <a:rPr lang="en-US" sz="2100" smtClean="0"/>
                      </a:br>
                      <a:r>
                        <a:rPr lang="en-US" sz="2100" smtClean="0"/>
                        <a:t>X *x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</a:t>
                      </a:r>
                      <a:r>
                        <a:rPr lang="en-US" sz="2100" baseline="30000" smtClean="0"/>
                        <a:t>(1)</a:t>
                      </a:r>
                      <a:r>
                        <a:rPr lang="en-US" sz="2100" smtClean="0"/>
                        <a:t>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 = &amp;y</a:t>
                      </a:r>
                      <a:r>
                        <a:rPr lang="en-US" sz="2100" baseline="0" smtClean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smtClean="0"/>
                        <a:t>X</a:t>
                      </a:r>
                      <a:r>
                        <a:rPr lang="en-US" sz="2100" baseline="0" smtClean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 smtClean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smtClean="0"/>
                <a:t>10</a:t>
              </a:r>
              <a:endParaRPr lang="de-DE" altLang="de-DE" sz="1800" b="0"/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i;</a:t>
              </a:r>
              <a:endParaRPr lang="de-DE" altLang="de-DE" sz="1600" b="0"/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int *iP</a:t>
              </a:r>
              <a:endParaRPr lang="de-DE" altLang="de-DE" sz="1600" b="0"/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10</a:t>
              </a:r>
              <a:endParaRPr lang="de-DE" altLang="de-DE" sz="1600" b="0"/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r>
                <a:rPr lang="de-DE" altLang="de-DE" sz="1200" b="0" smtClean="0"/>
                <a:t/>
              </a:r>
              <a:br>
                <a:rPr lang="de-DE" altLang="de-DE" sz="1200" b="0" smtClean="0"/>
              </a:br>
              <a:r>
                <a:rPr lang="de-DE" altLang="de-DE" sz="1200" b="0" smtClean="0"/>
                <a:t>(</a:t>
              </a:r>
              <a:r>
                <a:rPr lang="de-DE" altLang="de-DE" sz="1200" b="0"/>
                <a:t>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</a:t>
              </a:r>
              <a:endParaRPr lang="de-DE" altLang="de-DE" sz="1400" b="0"/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</a:t>
              </a:r>
              <a:endParaRPr lang="de-DE" altLang="de-DE" sz="1600" b="0"/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 smtClean="0"/>
                <a:t>int*</a:t>
              </a:r>
              <a:endParaRPr lang="de-DE" altLang="de-DE" sz="1400" b="0"/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iP</a:t>
              </a:r>
              <a:endParaRPr lang="de-DE" altLang="de-DE" sz="1600" b="0"/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smtClean="0"/>
                <a:t>2158</a:t>
              </a:r>
              <a:endParaRPr lang="de-DE" altLang="de-DE" sz="1600" b="0"/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 smtClean="0">
                <a:cs typeface="Consolas" panose="020B0609020204030204" pitchFamily="49" charset="0"/>
              </a:rPr>
              <a:t> </a:t>
            </a:r>
            <a:r>
              <a:rPr lang="de-DE" altLang="de-DE" noProof="0" dirty="0" smtClean="0"/>
              <a:t>bei Objekten</a:t>
            </a:r>
            <a:endParaRPr lang="de-DE" altLang="de-DE" i="1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smtClean="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r>
              <a:rPr lang="de-DE" smtClean="0">
                <a:solidFill>
                  <a:schemeClr val="bg1"/>
                </a:solidFill>
              </a:rPr>
              <a:t/>
            </a:r>
            <a:br>
              <a:rPr lang="de-DE" smtClean="0">
                <a:solidFill>
                  <a:schemeClr val="bg1"/>
                </a:solidFill>
              </a:rPr>
            </a:br>
            <a:r>
              <a:rPr lang="de-DE" smtClean="0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auf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 smtClean="0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 smtClean="0"/>
              <a:t>Termin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Datum:	04. </a:t>
            </a:r>
            <a:r>
              <a:rPr lang="de-DE" altLang="de-DE" noProof="0" smtClean="0"/>
              <a:t>Oktober 2018</a:t>
            </a:r>
            <a:endParaRPr lang="de-DE" altLang="de-DE" noProof="0" dirty="0" smtClean="0"/>
          </a:p>
          <a:p>
            <a:pPr marL="180975" lvl="1" indent="0">
              <a:buNone/>
            </a:pPr>
            <a:r>
              <a:rPr lang="de-DE" altLang="de-DE" noProof="0" dirty="0" smtClean="0"/>
              <a:t>Uhrzeit:	16:15 - 18:15 </a:t>
            </a:r>
            <a:r>
              <a:rPr lang="de-DE" altLang="de-DE" noProof="0" smtClean="0"/>
              <a:t>(90 Minuten </a:t>
            </a:r>
            <a:r>
              <a:rPr lang="de-DE" altLang="de-DE" noProof="0" dirty="0" smtClean="0"/>
              <a:t>Bearbeitungszeit)</a:t>
            </a:r>
          </a:p>
          <a:p>
            <a:pPr marL="180975" lvl="1" indent="0">
              <a:buNone/>
            </a:pPr>
            <a:r>
              <a:rPr lang="de-DE" altLang="de-DE" noProof="0" dirty="0" smtClean="0"/>
              <a:t>Raum: </a:t>
            </a:r>
            <a:r>
              <a:rPr lang="de-DE" altLang="de-DE" noProof="0" smtClean="0"/>
              <a:t>	</a:t>
            </a:r>
            <a:r>
              <a:rPr lang="en-US" smtClean="0">
                <a:hlinkClick r:id="rId3"/>
              </a:rPr>
              <a:t>S206/030</a:t>
            </a:r>
            <a:endParaRPr lang="de-DE" altLang="de-DE" noProof="0" dirty="0" smtClean="0"/>
          </a:p>
          <a:p>
            <a:pPr marL="0" indent="0">
              <a:buNone/>
            </a:pPr>
            <a:r>
              <a:rPr lang="de-DE" altLang="de-DE" b="1" noProof="0" dirty="0" smtClean="0"/>
              <a:t>Inhalt</a:t>
            </a:r>
          </a:p>
          <a:p>
            <a:pPr marL="180975" lvl="1" indent="0">
              <a:buNone/>
            </a:pPr>
            <a:r>
              <a:rPr lang="de-DE" altLang="de-DE" noProof="0" smtClean="0"/>
              <a:t>Alle Inhalte in den </a:t>
            </a:r>
            <a:r>
              <a:rPr lang="de-DE" altLang="de-DE" b="1" noProof="0" smtClean="0"/>
              <a:t>Vortragsfolien</a:t>
            </a:r>
            <a:r>
              <a:rPr lang="de-DE" altLang="de-DE" noProof="0" smtClean="0"/>
              <a:t>, die nicht als </a:t>
            </a:r>
            <a:r>
              <a:rPr lang="en-US" altLang="de-DE" b="1" noProof="0" smtClean="0"/>
              <a:t>[Exkurs]</a:t>
            </a:r>
            <a:r>
              <a:rPr lang="en-US" altLang="de-DE" noProof="0" smtClean="0"/>
              <a:t> gekennzeichnet sind.</a:t>
            </a:r>
            <a:br>
              <a:rPr lang="en-US" altLang="de-DE" noProof="0" smtClean="0"/>
            </a:br>
            <a:r>
              <a:rPr lang="en-US" altLang="de-DE" noProof="0" smtClean="0"/>
              <a:t>Alle Inhalte des </a:t>
            </a:r>
            <a:r>
              <a:rPr lang="en-US" altLang="de-DE" b="1" noProof="0" smtClean="0"/>
              <a:t>Aufgabenblatts</a:t>
            </a:r>
            <a:r>
              <a:rPr lang="en-US" altLang="de-DE" noProof="0" smtClean="0"/>
              <a:t>, die nicht als </a:t>
            </a:r>
            <a:r>
              <a:rPr lang="en-US" altLang="de-DE" b="1" noProof="0" smtClean="0"/>
              <a:t>"optional"</a:t>
            </a:r>
            <a:r>
              <a:rPr lang="en-US" altLang="de-DE" noProof="0" smtClean="0"/>
              <a:t> gekennzeichnet sind.</a:t>
            </a:r>
            <a:r>
              <a:rPr lang="de-DE" altLang="de-DE" noProof="0" smtClean="0"/>
              <a:t/>
            </a:r>
            <a:br>
              <a:rPr lang="de-DE" altLang="de-DE" noProof="0" smtClean="0"/>
            </a:br>
            <a:endParaRPr lang="de-DE" altLang="de-DE" noProof="0" smtClean="0"/>
          </a:p>
          <a:p>
            <a:pPr marL="0" indent="0">
              <a:buNone/>
            </a:pPr>
            <a:r>
              <a:rPr lang="de-DE" altLang="de-DE" b="1" noProof="0" smtClean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smtClean="0"/>
              <a:t>Konzepte </a:t>
            </a:r>
            <a:r>
              <a:rPr lang="de-DE" altLang="de-DE" sz="1600" b="0" noProof="0" dirty="0" smtClean="0"/>
              <a:t>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 smtClean="0"/>
              <a:t>Übungen aus dem Praktikum selbstständig lösen</a:t>
            </a:r>
            <a:endParaRPr lang="de-DE" altLang="de-DE" sz="1600" noProof="0" dirty="0" smtClean="0"/>
          </a:p>
          <a:p>
            <a:pPr marL="0" indent="0">
              <a:buNone/>
            </a:pPr>
            <a:endParaRPr lang="de-DE" altLang="de-DE" b="1" noProof="0" smtClean="0"/>
          </a:p>
          <a:p>
            <a:pPr marL="0" indent="0">
              <a:buNone/>
            </a:pPr>
            <a:r>
              <a:rPr lang="de-DE" altLang="de-DE" b="1" noProof="0" smtClean="0"/>
              <a:t>Zur </a:t>
            </a:r>
            <a:r>
              <a:rPr lang="de-DE" altLang="de-DE" b="1" noProof="0" dirty="0" smtClean="0"/>
              <a:t>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smtClean="0"/>
              <a:t>Amtlicher </a:t>
            </a:r>
            <a:r>
              <a:rPr lang="de-DE" altLang="de-DE" noProof="0" dirty="0" smtClean="0"/>
              <a:t>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 smtClean="0"/>
              <a:t>Klausuranmeldung (TUCaN!)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</a:t>
            </a:r>
            <a:r>
              <a:rPr lang="de-DE" noProof="0" dirty="0" err="1" smtClean="0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 smtClean="0"/>
              <a:t>Überladung</a:t>
            </a:r>
            <a:r>
              <a:rPr lang="de-DE" noProof="0" dirty="0" smtClean="0"/>
              <a:t> von Methoden anhand von </a:t>
            </a:r>
            <a:r>
              <a:rPr lang="de-DE" b="1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 smtClean="0"/>
              <a:t>Typischerweise ähnliche oder identische Implementierung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&amp;getFloors()             { return floors;};</a:t>
            </a:r>
            <a:endParaRPr lang="de-DE" altLang="de-DE" smtClean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return 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	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main()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algn="l">
              <a:buSzTx/>
            </a:pP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Building b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7F0055"/>
                </a:solidFill>
                <a:latin typeface="Consolas" pitchFamily="49" charset="0"/>
              </a:rPr>
              <a:t>   const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std::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&amp;fs = b.getFloors();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mtClean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f = b.getFloors</a:t>
            </a:r>
            <a:r>
              <a:rPr lang="de-DE" altLang="de-DE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/>
          </a:p>
          <a:p>
            <a:pPr algn="l">
              <a:buSzTx/>
            </a:pPr>
            <a:endParaRPr lang="de-DE" altLang="de-DE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Auch die Elemente des Vektors sind 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</a:rPr>
              <a:t>!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-Zeiger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mtClean="0"/>
              <a:t> ist in </a:t>
            </a:r>
            <a:r>
              <a:rPr lang="en-US" b="1" smtClean="0"/>
              <a:t>jeder Methode </a:t>
            </a:r>
            <a:r>
              <a:rPr lang="en-US" smtClean="0"/>
              <a:t>implizit verfügbar – wie in Java.</a:t>
            </a:r>
          </a:p>
          <a:p>
            <a:r>
              <a:rPr lang="en-US" smtClean="0"/>
              <a:t>Für eine Klasse C ist der </a:t>
            </a:r>
            <a:r>
              <a:rPr lang="en-US" b="1" smtClean="0"/>
              <a:t>Typ</a:t>
            </a:r>
            <a:r>
              <a:rPr lang="en-US" smtClean="0"/>
              <a:t> von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smtClean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smtClean="0"/>
              <a:t> 		innerhalb von </a:t>
            </a:r>
            <a:r>
              <a:rPr lang="en-US" b="1" smtClean="0"/>
              <a:t>nicht-const </a:t>
            </a:r>
            <a:r>
              <a:rPr lang="en-US" smtClean="0"/>
              <a:t>Methoden</a:t>
            </a:r>
          </a:p>
          <a:p>
            <a:pPr lvl="1">
              <a:tabLst>
                <a:tab pos="1257300" algn="l"/>
              </a:tabLst>
            </a:pPr>
            <a:r>
              <a:rPr 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smtClean="0"/>
              <a:t>	innerhalb </a:t>
            </a:r>
            <a:r>
              <a:rPr lang="en-US"/>
              <a:t>von </a:t>
            </a:r>
            <a:r>
              <a:rPr lang="en-US" b="1"/>
              <a:t>const </a:t>
            </a:r>
            <a:r>
              <a:rPr lang="en-US"/>
              <a:t>Methoden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 </a:t>
            </a:r>
            <a:r>
              <a:rPr lang="en-US" smtClean="0"/>
              <a:t>kann genutzt werden, um </a:t>
            </a:r>
            <a:r>
              <a:rPr lang="en-US" b="1" smtClean="0"/>
              <a:t>Code "sprechender"</a:t>
            </a:r>
            <a:r>
              <a:rPr lang="en-US" smtClean="0"/>
              <a:t> zu machen.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smtClean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 Building::printFloorPlan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smtClea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smtClean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// Same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for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();</a:t>
            </a:r>
            <a: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mtClean="0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 smtClean="0">
                <a:solidFill>
                  <a:schemeClr val="bg1"/>
                </a:solidFill>
              </a:rPr>
              <a:t> entspricht </a:t>
            </a:r>
            <a:r>
              <a:rPr lang="de-DE" sz="160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  <a:endParaRPr lang="de-DE" sz="160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err="1" smtClean="0"/>
              <a:t>const</a:t>
            </a:r>
            <a:endParaRPr lang="de-DE" altLang="de-DE" i="1" noProof="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4294967295"/>
          </p:nvPr>
        </p:nvSpPr>
        <p:spPr>
          <a:xfrm>
            <a:off x="251520" y="1484784"/>
            <a:ext cx="7128791" cy="4968875"/>
          </a:xfrm>
          <a:noFill/>
          <a:ln>
            <a:noFill/>
          </a:ln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numFloors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/>
            </a:r>
            <a:b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</a:t>
            </a:r>
            <a:r>
              <a:rPr lang="de-DE" sz="1600" noProof="0" err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//in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Unveränderliches </a:t>
            </a:r>
            <a:r>
              <a:rPr lang="de-DE" sz="1600" noProof="0" smtClean="0"/>
              <a:t>Attribut (</a:t>
            </a:r>
            <a:r>
              <a:rPr lang="de-DE" sz="1600" noProof="0" smtClean="0">
                <a:sym typeface="Wingdings" panose="05000000000000000000" pitchFamily="2" charset="2"/>
              </a:rPr>
              <a:t></a:t>
            </a:r>
            <a:r>
              <a:rPr lang="de-DE" sz="1600" noProof="0" smtClean="0"/>
              <a:t> </a:t>
            </a:r>
            <a:r>
              <a:rPr lang="de-DE" sz="1600" noProof="0" dirty="0" smtClean="0"/>
              <a:t>Initialisierungsliste nötig!)</a:t>
            </a:r>
            <a: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.</a:t>
            </a:r>
            <a:br>
              <a:rPr lang="de-DE" sz="16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</a:br>
            <a:r>
              <a:rPr lang="de-DE" sz="1400" noProof="0" dirty="0" smtClea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i="1" noProof="0" dirty="0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3; //in class def.</a:t>
            </a:r>
            <a:br>
              <a:rPr lang="de-DE" sz="1600" noProof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r>
              <a:rPr lang="de-DE" sz="1600" u="sng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Building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de-DE" sz="1600" i="1" smtClean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MAX_FLOOR_COUNT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 3</a:t>
            </a:r>
            <a:r>
              <a:rPr lang="de-DE" sz="160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//outside class def.</a:t>
            </a:r>
            <a:endParaRPr lang="de-DE" sz="1600" noProof="0" dirty="0" smtClean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Konstante (innerhalb oder außerhalb einer Klasse)</a:t>
            </a:r>
            <a:br>
              <a:rPr lang="de-DE" sz="1600" noProof="0" dirty="0" smtClean="0"/>
            </a:br>
            <a:endParaRPr lang="de-DE" sz="1600" noProof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&amp;Building::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getElevator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marL="169862" lvl="1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600" noProof="0" dirty="0" smtClean="0"/>
              <a:t>Methode, die eine unveränderliche </a:t>
            </a:r>
            <a:r>
              <a:rPr lang="de-DE" sz="1600" i="1" noProof="0" dirty="0" smtClean="0"/>
              <a:t>Elevator</a:t>
            </a:r>
            <a:r>
              <a:rPr lang="de-DE" sz="1600" noProof="0" dirty="0" smtClean="0"/>
              <a:t>-Instanz liefert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die umgebende Klasse </a:t>
            </a:r>
            <a:r>
              <a:rPr lang="de-DE" sz="1600" i="1" noProof="0" dirty="0" smtClean="0"/>
              <a:t>Building</a:t>
            </a:r>
            <a:r>
              <a:rPr lang="de-DE" sz="1600" noProof="0" dirty="0" smtClean="0"/>
              <a:t> nicht verändert (2.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br>
              <a:rPr lang="de-DE" sz="1600" noProof="0" dirty="0" smtClean="0"/>
            </a:br>
            <a:endParaRPr lang="de-DE" sz="1600" noProof="0" dirty="0" smtClean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smtClean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de-DE" sz="1600" u="sng" noProof="0" dirty="0" err="1" smtClean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1600" noProof="0" dirty="0" err="1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person</a:t>
            </a:r>
            <a:r>
              <a:rPr lang="de-DE" sz="1600" noProof="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1600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9862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600" noProof="0" dirty="0" smtClean="0"/>
              <a:t>Funktionsparameter </a:t>
            </a:r>
            <a:r>
              <a:rPr lang="de-DE" sz="1600" i="1" noProof="0" dirty="0" err="1" smtClean="0"/>
              <a:t>person</a:t>
            </a:r>
            <a:r>
              <a:rPr lang="de-DE" sz="1600" noProof="0" dirty="0" smtClean="0"/>
              <a:t> als Pointer, der nicht neu zugewiesen werden kann (also kein </a:t>
            </a:r>
            <a:r>
              <a:rPr lang="de-DE" sz="1600" i="1" noProof="0" dirty="0" err="1" smtClean="0"/>
              <a:t>person</a:t>
            </a:r>
            <a:r>
              <a:rPr lang="de-DE" sz="1600" i="1" noProof="0" dirty="0" smtClean="0"/>
              <a:t> = </a:t>
            </a:r>
            <a:r>
              <a:rPr lang="de-DE" sz="1600" i="1" noProof="0" dirty="0" err="1" smtClean="0"/>
              <a:t>new</a:t>
            </a:r>
            <a:r>
              <a:rPr lang="de-DE" sz="1600" i="1" noProof="0" dirty="0" smtClean="0"/>
              <a:t> Person(), 2.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 und dessen Objekt nicht verändert werden kann (1. </a:t>
            </a:r>
            <a:r>
              <a:rPr lang="de-DE" sz="1600" i="1" noProof="0" dirty="0" err="1" smtClean="0"/>
              <a:t>const</a:t>
            </a:r>
            <a:r>
              <a:rPr lang="de-DE" sz="1600" noProof="0" dirty="0" smtClean="0"/>
              <a:t>).</a:t>
            </a:r>
            <a:endParaRPr lang="de-DE" sz="16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94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234950" y="1987550"/>
            <a:ext cx="5146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Wieso soll ich konsequent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verwenden?</a:t>
            </a:r>
          </a:p>
        </p:txBody>
      </p:sp>
      <p:sp>
        <p:nvSpPr>
          <p:cNvPr id="15365" name="Textfeld 4"/>
          <p:cNvSpPr txBox="1">
            <a:spLocks noChangeArrowheads="1"/>
          </p:cNvSpPr>
          <p:nvPr/>
        </p:nvSpPr>
        <p:spPr bwMode="auto">
          <a:xfrm>
            <a:off x="250825" y="2749550"/>
            <a:ext cx="514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Wann soll ich </a:t>
            </a:r>
            <a:r>
              <a:rPr lang="de-DE" altLang="de-DE" sz="1800" i="1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sz="1800" b="0"/>
              <a:t> verwenden und wann nicht?</a:t>
            </a:r>
          </a:p>
        </p:txBody>
      </p:sp>
      <p:sp>
        <p:nvSpPr>
          <p:cNvPr id="15366" name="Textfeld 4"/>
          <p:cNvSpPr txBox="1">
            <a:spLocks noChangeArrowheads="1"/>
          </p:cNvSpPr>
          <p:nvPr/>
        </p:nvSpPr>
        <p:spPr bwMode="auto">
          <a:xfrm>
            <a:off x="279400" y="3573463"/>
            <a:ext cx="5148263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Was ist der Unterschied zu 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altLang="de-DE" sz="1800" b="0" i="1"/>
              <a:t> </a:t>
            </a:r>
            <a:r>
              <a:rPr lang="de-DE" altLang="de-DE" sz="1800" b="0"/>
              <a:t>in Java</a:t>
            </a:r>
            <a:r>
              <a:rPr lang="de-DE" altLang="de-DE" sz="1800" b="0" smtClean="0"/>
              <a:t>?</a:t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/>
            </a:r>
            <a:br>
              <a:rPr lang="de-DE" altLang="de-DE" sz="1800" b="0" smtClean="0"/>
            </a:br>
            <a:r>
              <a:rPr lang="de-DE" altLang="de-DE" sz="1800" b="0" smtClean="0"/>
              <a:t>Was ist der Unterschied zwischen</a:t>
            </a:r>
            <a:br>
              <a:rPr lang="de-DE" altLang="de-DE" sz="1800" b="0" smtClean="0"/>
            </a:br>
            <a:r>
              <a:rPr lang="de-DE" altLang="de-DE" sz="1800" b="0" smtClean="0"/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/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  <a:b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smtClean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und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smtClean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800" b="0" err="1" smtClean="0">
                <a:solidFill>
                  <a:srgbClr val="000000"/>
                </a:solidFill>
                <a:latin typeface="Consolas" pitchFamily="49" charset="0"/>
              </a:rPr>
              <a:t>iP</a:t>
            </a:r>
            <a:endParaRPr lang="de-DE" altLang="de-DE" sz="18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?</a:t>
            </a: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66877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Zusammenfassung: Vorteile von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smtClean="0"/>
              <a:t>Compiler </a:t>
            </a:r>
            <a:r>
              <a:rPr lang="de-DE" altLang="de-DE" noProof="0" dirty="0" smtClean="0"/>
              <a:t>kann automatisch die </a:t>
            </a:r>
            <a:r>
              <a:rPr lang="de-DE" altLang="de-DE" b="1" noProof="0" dirty="0" smtClean="0"/>
              <a:t>Absichten des Programmierers</a:t>
            </a:r>
            <a:r>
              <a:rPr lang="de-DE" altLang="de-DE" noProof="0" dirty="0" smtClean="0"/>
              <a:t> statisch durchsetzen (es gibt einen guten Grund wieso etwas </a:t>
            </a:r>
            <a:r>
              <a:rPr lang="de-DE" alt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 smtClean="0"/>
              <a:t> sein soll!)</a:t>
            </a:r>
          </a:p>
          <a:p>
            <a:endParaRPr lang="de-DE" altLang="de-DE" noProof="0" dirty="0" smtClean="0"/>
          </a:p>
          <a:p>
            <a:r>
              <a:rPr lang="de-DE" altLang="de-DE" noProof="0" dirty="0" smtClean="0"/>
              <a:t>Compiler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ggf. Optimierungen </a:t>
            </a:r>
            <a:r>
              <a:rPr lang="de-DE" altLang="de-DE" b="1" noProof="0" dirty="0" smtClean="0"/>
              <a:t>durchführen </a:t>
            </a:r>
            <a:r>
              <a:rPr lang="de-DE" altLang="de-DE" noProof="0" dirty="0" smtClean="0"/>
              <a:t>mit dem Wissen darüber, was </a:t>
            </a:r>
            <a:r>
              <a:rPr lang="de-DE" altLang="de-DE" noProof="0" dirty="0" err="1" smtClean="0"/>
              <a:t>const</a:t>
            </a:r>
            <a:r>
              <a:rPr lang="de-DE" altLang="de-DE" noProof="0" dirty="0" smtClean="0"/>
              <a:t> ist und was nicht</a:t>
            </a:r>
          </a:p>
          <a:p>
            <a:endParaRPr lang="de-DE" altLang="de-DE" noProof="0" dirty="0" smtClean="0"/>
          </a:p>
          <a:p>
            <a:r>
              <a:rPr lang="de-DE" altLang="de-DE" b="1" noProof="0" smtClean="0"/>
              <a:t>Leser des Programmcodes </a:t>
            </a:r>
            <a:r>
              <a:rPr lang="de-DE" altLang="de-DE" noProof="0" smtClean="0"/>
              <a:t>kann </a:t>
            </a:r>
            <a:r>
              <a:rPr lang="de-DE" altLang="de-DE" b="1" noProof="0" smtClean="0"/>
              <a:t>Absichten des Programmierers </a:t>
            </a:r>
            <a:r>
              <a:rPr lang="de-DE" altLang="de-DE" noProof="0" smtClean="0"/>
              <a:t>besser erkennen.</a:t>
            </a:r>
            <a:endParaRPr lang="de-DE" alt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Intermezzo: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noProof="0" dirty="0" smtClean="0"/>
              <a:t> und </a:t>
            </a:r>
            <a:r>
              <a:rPr lang="de-DE" alt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</a:p>
        </p:txBody>
      </p:sp>
      <p:sp>
        <p:nvSpPr>
          <p:cNvPr id="15364" name="Textfeld 4"/>
          <p:cNvSpPr txBox="1">
            <a:spLocks noChangeArrowheads="1"/>
          </p:cNvSpPr>
          <p:nvPr/>
        </p:nvSpPr>
        <p:spPr bwMode="auto">
          <a:xfrm>
            <a:off x="358775" y="2017396"/>
            <a:ext cx="5365353" cy="292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Weil es </a:t>
            </a:r>
            <a:r>
              <a:rPr lang="de-DE" altLang="de-DE" sz="1800" smtClean="0"/>
              <a:t>so wichtig </a:t>
            </a:r>
            <a:r>
              <a:rPr lang="de-DE" altLang="de-DE" sz="1800" b="0" smtClean="0"/>
              <a:t>ist, noch einmal: Asterisk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altLang="de-DE" sz="1800" b="0" smtClean="0"/>
              <a:t>) und Ampersand (</a:t>
            </a:r>
            <a:r>
              <a:rPr lang="de-DE" altLang="de-DE" sz="1800" b="0" smtClean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altLang="de-DE" sz="1800" b="0" smtClean="0"/>
              <a:t>) können je nach Auftrittsort unterschiedliche Bedeutungen haben.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smtClean="0"/>
              <a:t>Welche Bedeutung kann der </a:t>
            </a:r>
            <a:r>
              <a:rPr lang="de-DE" altLang="de-DE" sz="1800" err="1" smtClean="0"/>
              <a:t>Asterisk</a:t>
            </a:r>
            <a:r>
              <a:rPr lang="de-DE" altLang="de-DE" sz="1800" smtClean="0"/>
              <a:t> 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smtClean="0"/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/>
              <a:t>Welche </a:t>
            </a:r>
            <a:r>
              <a:rPr lang="de-DE" altLang="de-DE" sz="1800" b="0" smtClean="0"/>
              <a:t>Bedeutung </a:t>
            </a:r>
            <a:r>
              <a:rPr lang="de-DE" altLang="de-DE" sz="1800" b="0"/>
              <a:t>kann </a:t>
            </a:r>
            <a:r>
              <a:rPr lang="de-DE" altLang="de-DE" sz="1800" b="0" smtClean="0"/>
              <a:t>das </a:t>
            </a:r>
            <a:r>
              <a:rPr lang="de-DE" altLang="de-DE" sz="1800" err="1" smtClean="0"/>
              <a:t>Ampersand</a:t>
            </a:r>
            <a:r>
              <a:rPr lang="de-DE" altLang="de-DE" sz="1800"/>
              <a:t> </a:t>
            </a:r>
            <a:r>
              <a:rPr lang="de-DE" altLang="de-DE" sz="1800" smtClean="0"/>
              <a:t>(</a:t>
            </a:r>
            <a:r>
              <a:rPr lang="de-DE" altLang="de-DE" sz="180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de-DE" altLang="de-DE" sz="1800" smtClean="0"/>
              <a:t>) </a:t>
            </a:r>
            <a:r>
              <a:rPr lang="de-DE" altLang="de-DE" sz="1800" b="0" smtClean="0"/>
              <a:t>im </a:t>
            </a:r>
            <a:r>
              <a:rPr lang="de-DE" altLang="de-DE" sz="1800" b="0"/>
              <a:t>Code annehmen?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91834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 smtClean="0"/>
              <a:t>(Kopier-)Konstruktor, Zuweisung und </a:t>
            </a:r>
            <a:r>
              <a:rPr lang="de-DE" noProof="0" dirty="0" err="1" smtClean="0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smtClean="0"/>
              <a:t>Konstruktor, </a:t>
            </a:r>
            <a:r>
              <a:rPr lang="de-DE" altLang="de-DE" noProof="0" dirty="0" err="1" smtClean="0"/>
              <a:t>Destruktor</a:t>
            </a:r>
            <a:r>
              <a:rPr lang="de-DE" altLang="de-DE" noProof="0" dirty="0" smtClean="0"/>
              <a:t> und </a:t>
            </a:r>
            <a:r>
              <a:rPr lang="de-DE" altLang="de-DE" noProof="0" dirty="0" err="1" smtClean="0"/>
              <a:t>Copy</a:t>
            </a:r>
            <a:r>
              <a:rPr lang="de-DE" altLang="de-DE" noProof="0" dirty="0" smtClean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smtClean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 smtClean="0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</a:t>
            </a:r>
            <a:r>
              <a:rPr lang="de-DE" sz="1600" b="1" smtClean="0">
                <a:solidFill>
                  <a:srgbClr val="7F0055"/>
                </a:solidFill>
                <a:latin typeface="Consolas"/>
              </a:rPr>
              <a:t>const std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 smtClean="0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  <a:endParaRPr lang="de-DE" sz="1600" b="1">
              <a:solidFill>
                <a:srgbClr val="000000"/>
              </a:solidFill>
              <a:latin typeface="Consolas"/>
            </a:endParaRPr>
          </a:p>
          <a:p>
            <a:pPr algn="l">
              <a:defRPr/>
            </a:pPr>
            <a:r>
              <a:rPr lang="de-DE" sz="1600" b="1" smtClean="0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smtClean="0">
                <a:solidFill>
                  <a:srgbClr val="000000"/>
                </a:solidFill>
                <a:latin typeface="Consolas"/>
              </a:rPr>
              <a:t>};</a:t>
            </a:r>
            <a:endParaRPr lang="de-DE" sz="160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std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::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string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 smtClea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 smtClean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smtClea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 smtClean="0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 smtClea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 smtClean="0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 smtClea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 smtClean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["</a:t>
            </a:r>
            <a:endParaRPr lang="de-DE" altLang="de-DE" sz="1600" b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 smtClea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b="0" smtClea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 smtClea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 smtClean="0">
                <a:solidFill>
                  <a:schemeClr val="bg1"/>
                </a:solidFill>
              </a:rPr>
              <a:t>mit </a:t>
            </a:r>
            <a:r>
              <a:rPr lang="de-DE" b="1" smtClean="0">
                <a:solidFill>
                  <a:schemeClr val="bg1"/>
                </a:solidFill>
              </a:rPr>
              <a:t>Initialisierungsliste</a:t>
            </a:r>
            <a:r>
              <a:rPr lang="de-DE" smtClean="0">
                <a:solidFill>
                  <a:schemeClr val="bg1"/>
                </a:solidFill>
              </a:rPr>
              <a:t> (Reihenfolge beachten!)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  <a:extLst/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smtClean="0"/>
              <a:t>Initialisierungslisten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 smtClean="0"/>
              <a:t>Initialisierungslisten haben mit C++11 eine </a:t>
            </a:r>
            <a:r>
              <a:rPr lang="de-DE" b="1" noProof="0" dirty="0" smtClean="0"/>
              <a:t>zweite Bedeutung </a:t>
            </a:r>
            <a:r>
              <a:rPr lang="de-DE" noProof="0" dirty="0" smtClean="0"/>
              <a:t>erhalten: Mittels Array-ähnlicher Syntax können jetzt </a:t>
            </a:r>
            <a:r>
              <a:rPr lang="de-DE" b="1" noProof="0" dirty="0" smtClean="0"/>
              <a:t>Datenstrukturen leichter initialisiert </a:t>
            </a:r>
            <a:r>
              <a:rPr lang="de-DE" b="1" noProof="0" smtClean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 smtClean="0"/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Klassisch: </a:t>
            </a:r>
            <a:r>
              <a:rPr lang="de-DE" noProof="0" dirty="0" smtClean="0"/>
              <a:t>Pflicht bei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 smtClean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 smtClean="0"/>
              <a:t>In C++11</a:t>
            </a:r>
            <a:r>
              <a:rPr lang="de-DE" b="1" noProof="0" smtClean="0"/>
              <a:t>: </a:t>
            </a:r>
            <a:r>
              <a:rPr lang="de-DE" smtClean="0"/>
              <a:t>"</a:t>
            </a:r>
            <a:r>
              <a:rPr lang="de-DE" noProof="0" smtClean="0"/>
              <a:t>{…}" </a:t>
            </a:r>
            <a:r>
              <a:rPr lang="de-DE" noProof="0" dirty="0" smtClean="0"/>
              <a:t>als </a:t>
            </a:r>
            <a:r>
              <a:rPr lang="de-DE" b="1" noProof="0" dirty="0" err="1" smtClean="0"/>
              <a:t>Syntactic</a:t>
            </a:r>
            <a:r>
              <a:rPr lang="de-DE" b="1" noProof="0" dirty="0" smtClean="0"/>
              <a:t> </a:t>
            </a:r>
            <a:r>
              <a:rPr lang="de-DE" b="1" noProof="0" smtClean="0"/>
              <a:t>Sugar f</a:t>
            </a:r>
            <a:r>
              <a:rPr lang="de-DE" b="1" smtClean="0"/>
              <a:t>ür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 smtClean="0"/>
              <a:t>vereinfachten </a:t>
            </a:r>
            <a:r>
              <a:rPr lang="de-DE" noProof="0" dirty="0" smtClean="0"/>
              <a:t>Initialisierung von Vektoren </a:t>
            </a:r>
            <a:r>
              <a:rPr lang="de-DE" noProof="0" smtClean="0"/>
              <a:t>etc. Beispiele:</a:t>
            </a:r>
            <a:endParaRPr lang="de-DE" noProof="0" dirty="0" smtClean="0"/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 smtClean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/>
              <a:t>Klassisch: </a:t>
            </a:r>
            <a:r>
              <a:rPr lang="en-US" sz="1200" smtClean="0">
                <a:hlinkClick r:id="rId2"/>
              </a:rPr>
              <a:t>http</a:t>
            </a:r>
            <a:r>
              <a:rPr lang="en-US" sz="1200">
                <a:hlinkClick r:id="rId2"/>
              </a:rPr>
              <a:t>://</a:t>
            </a:r>
            <a:r>
              <a:rPr lang="en-US" sz="1200" smtClean="0">
                <a:hlinkClick r:id="rId2"/>
              </a:rPr>
              <a:t>en.cppreference.com/w/cpp/language/initializer_list</a:t>
            </a:r>
            <a:r>
              <a:rPr lang="en-US" sz="1200" smtClean="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</a:t>
            </a:r>
            <a:r>
              <a:rPr lang="en-US" sz="1200" smtClean="0">
                <a:hlinkClick r:id="rId3"/>
              </a:rPr>
              <a:t>en.cppreference.com/w/cpp/utility/initializer_list</a:t>
            </a:r>
            <a:r>
              <a:rPr lang="en-US" sz="1200" smtClean="0"/>
              <a:t>  </a:t>
            </a:r>
            <a:endParaRPr lang="en-US" sz="12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impliziter Konstruktoraufruf</a:t>
            </a:r>
            <a:endParaRPr lang="de-DE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Implizite </a:t>
            </a:r>
            <a:r>
              <a:rPr lang="de-DE" noProof="0" dirty="0" smtClean="0"/>
              <a:t>Typ-Konvertierung </a:t>
            </a:r>
            <a:r>
              <a:rPr lang="de-DE" noProof="0" smtClean="0"/>
              <a:t>und </a:t>
            </a:r>
            <a:br>
              <a:rPr lang="de-DE" noProof="0" smtClean="0"/>
            </a:br>
            <a:r>
              <a:rPr lang="de-DE" noProof="0" smtClean="0"/>
              <a:t>Anonyme </a:t>
            </a:r>
            <a:r>
              <a:rPr lang="de-DE" noProof="0" dirty="0" smtClean="0"/>
              <a:t>Objekte</a:t>
            </a:r>
            <a:endParaRPr lang="de-DE" noProof="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err="1" smtClean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&amp;name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smtClean="0">
                <a:solidFill>
                  <a:srgbClr val="000000"/>
                </a:solidFill>
                <a:latin typeface="Courier New" panose="02070309020205020404" pitchFamily="49" charset="0"/>
              </a:rPr>
              <a:t>	: </a:t>
            </a:r>
            <a:r>
              <a:rPr lang="en-US" sz="1400" smtClean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smtClean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mike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smtClean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Konstruktor erwartet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smtClean="0">
                <a:solidFill>
                  <a:schemeClr val="bg1"/>
                </a:solidFill>
              </a:rPr>
              <a:t>Aber:</a:t>
            </a:r>
            <a:r>
              <a:rPr lang="de-DE" smtClean="0">
                <a:solidFill>
                  <a:schemeClr val="bg1"/>
                </a:solidFill>
              </a:rPr>
              <a:t> Aufrufer verwendet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I</a:t>
            </a:r>
            <a:r>
              <a:rPr lang="de-DE" b="1" smtClean="0">
                <a:solidFill>
                  <a:schemeClr val="bg1"/>
                </a:solidFill>
              </a:rPr>
              <a:t>mplizite Typkonvertierung,</a:t>
            </a:r>
            <a:r>
              <a:rPr lang="de-DE" smtClean="0">
                <a:solidFill>
                  <a:schemeClr val="bg1"/>
                </a:solidFill>
              </a:rPr>
              <a:t> da 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mtClean="0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smtClean="0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238509" y="5168505"/>
            <a:ext cx="4468619" cy="1296144"/>
          </a:xfrm>
          <a:prstGeom prst="wedgeRoundRectCallout">
            <a:avLst>
              <a:gd name="adj1" fmla="val -118458"/>
              <a:gd name="adj2" fmla="val -1163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mtClean="0">
                <a:solidFill>
                  <a:schemeClr val="bg1"/>
                </a:solidFill>
              </a:rPr>
              <a:t>Das generierte Objekt ist </a:t>
            </a:r>
            <a:r>
              <a:rPr lang="de-DE" b="1" smtClean="0">
                <a:solidFill>
                  <a:schemeClr val="bg1"/>
                </a:solidFill>
              </a:rPr>
              <a:t>"anonym"</a:t>
            </a:r>
            <a:r>
              <a:rPr lang="de-DE" smtClean="0">
                <a:solidFill>
                  <a:schemeClr val="bg1"/>
                </a:solidFill>
              </a:rPr>
              <a:t>, d.h. kann nach dieser Zeile nicht mehr verwendet werden – daher ist </a:t>
            </a:r>
            <a:r>
              <a:rPr lang="de-DE" b="1" smtClean="0">
                <a:solidFill>
                  <a:schemeClr val="bg1"/>
                </a:solidFill>
              </a:rPr>
              <a:t>nur eine Übergabe als 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b="1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b="1" smtClean="0">
                <a:solidFill>
                  <a:schemeClr val="bg1"/>
                </a:solidFill>
              </a:rPr>
              <a:t> sinnvoll</a:t>
            </a:r>
            <a:r>
              <a:rPr lang="de-DE" smtClean="0">
                <a:solidFill>
                  <a:schemeClr val="bg1"/>
                </a:solidFill>
              </a:rPr>
              <a:t>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16399</Words>
  <Application>Microsoft Office PowerPoint</Application>
  <PresentationFormat>Bildschirmpräsentation (4:3)</PresentationFormat>
  <Paragraphs>4891</Paragraphs>
  <Slides>238</Slides>
  <Notes>84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238</vt:i4>
      </vt:variant>
    </vt:vector>
  </HeadingPairs>
  <TitlesOfParts>
    <vt:vector size="251" baseType="lpstr">
      <vt:lpstr>ＭＳ Ｐゴシック</vt:lpstr>
      <vt:lpstr>Arial</vt:lpstr>
      <vt:lpstr>Bradley Hand ITC</vt:lpstr>
      <vt:lpstr>Calibri</vt:lpstr>
      <vt:lpstr>Consolas</vt:lpstr>
      <vt:lpstr>Courier</vt:lpstr>
      <vt:lpstr>Courier New</vt:lpstr>
      <vt:lpstr>Lucida Sans Unicode</vt:lpstr>
      <vt:lpstr>Stafford</vt:lpstr>
      <vt:lpstr>Times New Roman</vt:lpstr>
      <vt:lpstr>Wingdings</vt:lpstr>
      <vt:lpstr>FV_Vorlage_SE1_TUCD</vt:lpstr>
      <vt:lpstr>Arbeitsblatt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Anwesenheit und Betreuung</vt:lpstr>
      <vt:lpstr>Regeln für den Electronic Classroom</vt:lpstr>
      <vt:lpstr>Klausur</vt:lpstr>
      <vt:lpstr>Übung: Überblick</vt:lpstr>
      <vt:lpstr>Übung: Aufgabenblatt</vt:lpstr>
      <vt:lpstr>Übung: Arbeitsumgebung</vt:lpstr>
      <vt:lpstr>Übung: Virtuelle Maschine</vt:lpstr>
      <vt:lpstr>Übung: Unterlagen aktualisieren</vt:lpstr>
      <vt:lpstr>Ergänzende Ressourcen</vt:lpstr>
      <vt:lpstr>Literaturvorschläge</vt:lpstr>
      <vt:lpstr>Online C++-Referenzen</vt:lpstr>
      <vt:lpstr>C++-FAQ (https://isocpp.org/wiki/faq/)</vt:lpstr>
      <vt:lpstr>C++ online</vt:lpstr>
      <vt:lpstr>Fragen?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Intermezzo</vt:lpstr>
      <vt:lpstr>Projektstruktur</vt:lpstr>
      <vt:lpstr>Header und Implementierungs-Dateien</vt:lpstr>
      <vt:lpstr>Header und Implementierungs-Dateien</vt:lpstr>
      <vt:lpstr>Intermezzo</vt:lpstr>
      <vt:lpstr>Kompilierung</vt:lpstr>
      <vt:lpstr>Compile, Link, Load Time</vt:lpstr>
      <vt:lpstr>Kompilierung in Java</vt:lpstr>
      <vt:lpstr>Kompilierung für C/C++ I</vt:lpstr>
      <vt:lpstr>Kompilierung für C/C++ II</vt:lpstr>
      <vt:lpstr>Java vs. C++:  (Vermeintliche) Stärken und Schwächen</vt:lpstr>
      <vt:lpstr>Statisches und dynamisches Linken</vt:lpstr>
      <vt:lpstr>Unterschiede zwischen Java- und  C/C++-Compiler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Inlining und Code-Optimierung</vt:lpstr>
      <vt:lpstr>class vs. struct vs. union</vt:lpstr>
      <vt:lpstr>Intermezzo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Sichtbarkeitsmodifikatoren</vt:lpstr>
      <vt:lpstr>Das Schlüsselwort static</vt:lpstr>
      <vt:lpstr>Strings in C++</vt:lpstr>
      <vt:lpstr>Ganzzahlliterale</vt:lpstr>
      <vt:lpstr>Standard-Bibliotheken in C++</vt:lpstr>
      <vt:lpstr>Boost:  "Brutschrank" für C++-Standardkomponenten</vt:lpstr>
      <vt:lpstr>Operatorüberladung</vt:lpstr>
      <vt:lpstr>Iterierungskonzepte in C++</vt:lpstr>
      <vt:lpstr>Konzepte und Konventionen sind in C++ wesentlich</vt:lpstr>
      <vt:lpstr>Undefined Behavior (UB)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Intermezzo</vt:lpstr>
      <vt:lpstr>Variablen und Zeiger: Was ist eine Variable?</vt:lpstr>
      <vt:lpstr>Variablen und Zeiger: Was ist ein Zeiger?</vt:lpstr>
      <vt:lpstr>Variablen und Zeiger:  Syntax</vt:lpstr>
      <vt:lpstr>Intermezzo: Pointer und Variablen</vt:lpstr>
      <vt:lpstr>Der Null-Pointer</vt:lpstr>
      <vt:lpstr>int main(int argc, char** argv)</vt:lpstr>
      <vt:lpstr>Arrays</vt:lpstr>
      <vt:lpstr>sizeof-Operator und std::size_t</vt:lpstr>
      <vt:lpstr>Intermezzo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Intermezzo: const</vt:lpstr>
      <vt:lpstr>Intermezzo</vt:lpstr>
      <vt:lpstr>Zusammenfassung: Vorteile von const?</vt:lpstr>
      <vt:lpstr>Intermezzo: * und &amp;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Intermezzo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Intermezzo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Pointer (std::weak_ptr)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Intermezzo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Intermezzo</vt:lpstr>
      <vt:lpstr>[Exkurs] Virtual Method Table     Der Mechanismus der dynamischen Bindung</vt:lpstr>
      <vt:lpstr>Probelauf mit virtuellen Methoden</vt:lpstr>
      <vt:lpstr>Pure Virtual = "virtual + =0"</vt:lpstr>
      <vt:lpstr>Intermezzo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Intermezzo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Intermezzo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Intermezzo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Experimentierboard - Eckdaten</vt:lpstr>
      <vt:lpstr>Viel Spaß!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Roland Kluge</cp:lastModifiedBy>
  <cp:revision>2530</cp:revision>
  <cp:lastPrinted>2018-04-11T06:17:22Z</cp:lastPrinted>
  <dcterms:created xsi:type="dcterms:W3CDTF">2008-08-19T13:25:11Z</dcterms:created>
  <dcterms:modified xsi:type="dcterms:W3CDTF">2018-09-11T07:11:47Z</dcterms:modified>
</cp:coreProperties>
</file>